
<file path=[Content_Types].xml><?xml version="1.0" encoding="utf-8"?>
<Types xmlns="http://schemas.openxmlformats.org/package/2006/content-types">
  <Default Extension="png" ContentType="image/png"/>
  <Default Extension="bin" ContentType="application/vnd.openxmlformats-officedocument.oleObject"/>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notesMasterIdLst>
    <p:notesMasterId r:id="rId43"/>
  </p:notesMasterIdLst>
  <p:sldIdLst>
    <p:sldId id="258" r:id="rId2"/>
    <p:sldId id="298" r:id="rId3"/>
    <p:sldId id="299" r:id="rId4"/>
    <p:sldId id="321" r:id="rId5"/>
    <p:sldId id="300" r:id="rId6"/>
    <p:sldId id="302" r:id="rId7"/>
    <p:sldId id="303" r:id="rId8"/>
    <p:sldId id="304" r:id="rId9"/>
    <p:sldId id="305" r:id="rId10"/>
    <p:sldId id="306" r:id="rId11"/>
    <p:sldId id="307" r:id="rId12"/>
    <p:sldId id="330" r:id="rId13"/>
    <p:sldId id="308" r:id="rId14"/>
    <p:sldId id="309" r:id="rId15"/>
    <p:sldId id="310" r:id="rId16"/>
    <p:sldId id="311" r:id="rId17"/>
    <p:sldId id="312" r:id="rId18"/>
    <p:sldId id="313" r:id="rId19"/>
    <p:sldId id="338" r:id="rId20"/>
    <p:sldId id="339" r:id="rId21"/>
    <p:sldId id="340" r:id="rId22"/>
    <p:sldId id="341" r:id="rId23"/>
    <p:sldId id="342" r:id="rId24"/>
    <p:sldId id="343" r:id="rId25"/>
    <p:sldId id="344" r:id="rId26"/>
    <p:sldId id="345" r:id="rId27"/>
    <p:sldId id="346" r:id="rId28"/>
    <p:sldId id="315" r:id="rId29"/>
    <p:sldId id="329" r:id="rId30"/>
    <p:sldId id="331" r:id="rId31"/>
    <p:sldId id="332" r:id="rId32"/>
    <p:sldId id="333" r:id="rId33"/>
    <p:sldId id="334" r:id="rId34"/>
    <p:sldId id="335" r:id="rId35"/>
    <p:sldId id="316" r:id="rId36"/>
    <p:sldId id="317" r:id="rId37"/>
    <p:sldId id="318" r:id="rId38"/>
    <p:sldId id="337" r:id="rId39"/>
    <p:sldId id="336" r:id="rId40"/>
    <p:sldId id="347" r:id="rId41"/>
    <p:sldId id="348" r:id="rId4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038475" cy="466725"/>
          </a:xfrm>
          <a:prstGeom prst="rect">
            <a:avLst/>
          </a:prstGeom>
        </p:spPr>
        <p:txBody>
          <a:bodyPr vert="horz" lIns="91413" tIns="45706" rIns="91413" bIns="45706" rtlCol="0"/>
          <a:lstStyle>
            <a:lvl1pPr algn="l">
              <a:defRPr sz="1200"/>
            </a:lvl1pPr>
          </a:lstStyle>
          <a:p>
            <a:endParaRPr lang="en-US"/>
          </a:p>
        </p:txBody>
      </p:sp>
      <p:sp>
        <p:nvSpPr>
          <p:cNvPr id="3" name="Date Placeholder 2"/>
          <p:cNvSpPr>
            <a:spLocks noGrp="1"/>
          </p:cNvSpPr>
          <p:nvPr>
            <p:ph type="dt" idx="1"/>
          </p:nvPr>
        </p:nvSpPr>
        <p:spPr>
          <a:xfrm>
            <a:off x="3970340" y="2"/>
            <a:ext cx="3038475" cy="466725"/>
          </a:xfrm>
          <a:prstGeom prst="rect">
            <a:avLst/>
          </a:prstGeom>
        </p:spPr>
        <p:txBody>
          <a:bodyPr vert="horz" lIns="91413" tIns="45706" rIns="91413" bIns="45706" rtlCol="0"/>
          <a:lstStyle>
            <a:lvl1pPr algn="r">
              <a:defRPr sz="1200"/>
            </a:lvl1pPr>
          </a:lstStyle>
          <a:p>
            <a:fld id="{52FC2EDA-6474-4680-9F9C-7E61DC85EB77}" type="datetimeFigureOut">
              <a:rPr lang="en-US" smtClean="0"/>
              <a:t>9/25/2020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13" tIns="45706" rIns="91413" bIns="45706" rtlCol="0" anchor="ctr"/>
          <a:lstStyle/>
          <a:p>
            <a:endParaRPr lang="en-US"/>
          </a:p>
        </p:txBody>
      </p:sp>
      <p:sp>
        <p:nvSpPr>
          <p:cNvPr id="5" name="Notes Placeholder 4"/>
          <p:cNvSpPr>
            <a:spLocks noGrp="1"/>
          </p:cNvSpPr>
          <p:nvPr>
            <p:ph type="body" sz="quarter" idx="3"/>
          </p:nvPr>
        </p:nvSpPr>
        <p:spPr>
          <a:xfrm>
            <a:off x="701677" y="4473575"/>
            <a:ext cx="5607050" cy="3660775"/>
          </a:xfrm>
          <a:prstGeom prst="rect">
            <a:avLst/>
          </a:prstGeom>
        </p:spPr>
        <p:txBody>
          <a:bodyPr vert="horz" lIns="91413" tIns="45706" rIns="91413" bIns="4570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8829677"/>
            <a:ext cx="3038475" cy="466725"/>
          </a:xfrm>
          <a:prstGeom prst="rect">
            <a:avLst/>
          </a:prstGeom>
        </p:spPr>
        <p:txBody>
          <a:bodyPr vert="horz" lIns="91413" tIns="45706" rIns="91413" bIns="45706" rtlCol="0" anchor="b"/>
          <a:lstStyle>
            <a:lvl1pPr algn="l">
              <a:defRPr sz="1200"/>
            </a:lvl1pPr>
          </a:lstStyle>
          <a:p>
            <a:endParaRPr lang="en-US"/>
          </a:p>
        </p:txBody>
      </p:sp>
      <p:sp>
        <p:nvSpPr>
          <p:cNvPr id="7" name="Slide Number Placeholder 6"/>
          <p:cNvSpPr>
            <a:spLocks noGrp="1"/>
          </p:cNvSpPr>
          <p:nvPr>
            <p:ph type="sldNum" sz="quarter" idx="5"/>
          </p:nvPr>
        </p:nvSpPr>
        <p:spPr>
          <a:xfrm>
            <a:off x="3970340" y="8829677"/>
            <a:ext cx="3038475" cy="466725"/>
          </a:xfrm>
          <a:prstGeom prst="rect">
            <a:avLst/>
          </a:prstGeom>
        </p:spPr>
        <p:txBody>
          <a:bodyPr vert="horz" lIns="91413" tIns="45706" rIns="91413" bIns="45706" rtlCol="0" anchor="b"/>
          <a:lstStyle>
            <a:lvl1pPr algn="r">
              <a:defRPr sz="1200"/>
            </a:lvl1pPr>
          </a:lstStyle>
          <a:p>
            <a:fld id="{3375095F-6494-497B-A487-10C2283DA696}" type="slidenum">
              <a:rPr lang="en-US" smtClean="0"/>
              <a:t>‹#›</a:t>
            </a:fld>
            <a:endParaRPr lang="en-US"/>
          </a:p>
        </p:txBody>
      </p:sp>
    </p:spTree>
    <p:extLst>
      <p:ext uri="{BB962C8B-B14F-4D97-AF65-F5344CB8AC3E}">
        <p14:creationId xmlns:p14="http://schemas.microsoft.com/office/powerpoint/2010/main" val="3238181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75095F-6494-497B-A487-10C2283DA696}" type="slidenum">
              <a:rPr lang="en-US" smtClean="0"/>
              <a:t>29</a:t>
            </a:fld>
            <a:endParaRPr lang="en-US"/>
          </a:p>
        </p:txBody>
      </p:sp>
    </p:spTree>
    <p:extLst>
      <p:ext uri="{BB962C8B-B14F-4D97-AF65-F5344CB8AC3E}">
        <p14:creationId xmlns:p14="http://schemas.microsoft.com/office/powerpoint/2010/main" val="1723216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20A6F-A49D-4BC6-8884-A75D11C2CD7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BEED1F1-1928-450D-BC5D-24A75D93F4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E8FD7E7-FCFF-42BE-92B0-4B3BFE6B3248}"/>
              </a:ext>
            </a:extLst>
          </p:cNvPr>
          <p:cNvSpPr>
            <a:spLocks noGrp="1"/>
          </p:cNvSpPr>
          <p:nvPr>
            <p:ph type="dt" sz="half" idx="10"/>
          </p:nvPr>
        </p:nvSpPr>
        <p:spPr/>
        <p:txBody>
          <a:bodyPr/>
          <a:lstStyle/>
          <a:p>
            <a:fld id="{AA465EE1-6CAE-4C01-8357-594C24DE6DA2}" type="datetime1">
              <a:rPr lang="en-GB" smtClean="0"/>
              <a:t>25/09/2020</a:t>
            </a:fld>
            <a:endParaRPr lang="en-GB"/>
          </a:p>
        </p:txBody>
      </p:sp>
      <p:sp>
        <p:nvSpPr>
          <p:cNvPr id="5" name="Footer Placeholder 4">
            <a:extLst>
              <a:ext uri="{FF2B5EF4-FFF2-40B4-BE49-F238E27FC236}">
                <a16:creationId xmlns:a16="http://schemas.microsoft.com/office/drawing/2014/main" id="{C8E770AC-1EA7-4FA8-AA1D-7581FDB21C9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CC7FC9B-84F7-4E2E-839F-F53C6956BAC4}"/>
              </a:ext>
            </a:extLst>
          </p:cNvPr>
          <p:cNvSpPr>
            <a:spLocks noGrp="1"/>
          </p:cNvSpPr>
          <p:nvPr>
            <p:ph type="sldNum" sz="quarter" idx="12"/>
          </p:nvPr>
        </p:nvSpPr>
        <p:spPr/>
        <p:txBody>
          <a:bodyPr/>
          <a:lstStyle/>
          <a:p>
            <a:fld id="{52A4F15D-8E49-495E-8C38-B6C68B07BE1E}" type="slidenum">
              <a:rPr lang="en-GB" smtClean="0"/>
              <a:t>‹#›</a:t>
            </a:fld>
            <a:endParaRPr lang="en-GB"/>
          </a:p>
        </p:txBody>
      </p:sp>
    </p:spTree>
    <p:extLst>
      <p:ext uri="{BB962C8B-B14F-4D97-AF65-F5344CB8AC3E}">
        <p14:creationId xmlns:p14="http://schemas.microsoft.com/office/powerpoint/2010/main" val="2237465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E4946-6881-4FE9-87EC-EDDF5D2B4A3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8F62D79-046A-469E-A943-93ACC7C4E30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7EAA48D-27B1-49D1-A914-26B362BB2639}"/>
              </a:ext>
            </a:extLst>
          </p:cNvPr>
          <p:cNvSpPr>
            <a:spLocks noGrp="1"/>
          </p:cNvSpPr>
          <p:nvPr>
            <p:ph type="dt" sz="half" idx="10"/>
          </p:nvPr>
        </p:nvSpPr>
        <p:spPr/>
        <p:txBody>
          <a:bodyPr/>
          <a:lstStyle/>
          <a:p>
            <a:fld id="{CA73A173-1E76-4FC4-9B4F-2B274450F8C9}" type="datetime1">
              <a:rPr lang="en-GB" smtClean="0"/>
              <a:t>25/09/2020</a:t>
            </a:fld>
            <a:endParaRPr lang="en-GB"/>
          </a:p>
        </p:txBody>
      </p:sp>
      <p:sp>
        <p:nvSpPr>
          <p:cNvPr id="5" name="Footer Placeholder 4">
            <a:extLst>
              <a:ext uri="{FF2B5EF4-FFF2-40B4-BE49-F238E27FC236}">
                <a16:creationId xmlns:a16="http://schemas.microsoft.com/office/drawing/2014/main" id="{5CA66B01-D4D8-46AB-8F28-9978B09790D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7108F50-C7F2-4120-8911-13F55A5C101C}"/>
              </a:ext>
            </a:extLst>
          </p:cNvPr>
          <p:cNvSpPr>
            <a:spLocks noGrp="1"/>
          </p:cNvSpPr>
          <p:nvPr>
            <p:ph type="sldNum" sz="quarter" idx="12"/>
          </p:nvPr>
        </p:nvSpPr>
        <p:spPr/>
        <p:txBody>
          <a:bodyPr/>
          <a:lstStyle/>
          <a:p>
            <a:fld id="{52A4F15D-8E49-495E-8C38-B6C68B07BE1E}" type="slidenum">
              <a:rPr lang="en-GB" smtClean="0"/>
              <a:t>‹#›</a:t>
            </a:fld>
            <a:endParaRPr lang="en-GB"/>
          </a:p>
        </p:txBody>
      </p:sp>
    </p:spTree>
    <p:extLst>
      <p:ext uri="{BB962C8B-B14F-4D97-AF65-F5344CB8AC3E}">
        <p14:creationId xmlns:p14="http://schemas.microsoft.com/office/powerpoint/2010/main" val="3030958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60766C-4C96-4AB4-BC8D-813A41709E4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C849EAA-58DD-450A-A897-F44C6AD6762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DA95F8C-E905-4909-B9E2-6DF4F04BFB62}"/>
              </a:ext>
            </a:extLst>
          </p:cNvPr>
          <p:cNvSpPr>
            <a:spLocks noGrp="1"/>
          </p:cNvSpPr>
          <p:nvPr>
            <p:ph type="dt" sz="half" idx="10"/>
          </p:nvPr>
        </p:nvSpPr>
        <p:spPr/>
        <p:txBody>
          <a:bodyPr/>
          <a:lstStyle/>
          <a:p>
            <a:fld id="{017DCA1E-6B65-45DD-B435-7F9A61A7A9BC}" type="datetime1">
              <a:rPr lang="en-GB" smtClean="0"/>
              <a:t>25/09/2020</a:t>
            </a:fld>
            <a:endParaRPr lang="en-GB"/>
          </a:p>
        </p:txBody>
      </p:sp>
      <p:sp>
        <p:nvSpPr>
          <p:cNvPr id="5" name="Footer Placeholder 4">
            <a:extLst>
              <a:ext uri="{FF2B5EF4-FFF2-40B4-BE49-F238E27FC236}">
                <a16:creationId xmlns:a16="http://schemas.microsoft.com/office/drawing/2014/main" id="{E1F9D1C5-3D0B-4581-9D96-1B12C7138DD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FD0E9CF-8246-46E3-AB16-3E03AAF59B06}"/>
              </a:ext>
            </a:extLst>
          </p:cNvPr>
          <p:cNvSpPr>
            <a:spLocks noGrp="1"/>
          </p:cNvSpPr>
          <p:nvPr>
            <p:ph type="sldNum" sz="quarter" idx="12"/>
          </p:nvPr>
        </p:nvSpPr>
        <p:spPr/>
        <p:txBody>
          <a:bodyPr/>
          <a:lstStyle/>
          <a:p>
            <a:fld id="{52A4F15D-8E49-495E-8C38-B6C68B07BE1E}" type="slidenum">
              <a:rPr lang="en-GB" smtClean="0"/>
              <a:t>‹#›</a:t>
            </a:fld>
            <a:endParaRPr lang="en-GB"/>
          </a:p>
        </p:txBody>
      </p:sp>
    </p:spTree>
    <p:extLst>
      <p:ext uri="{BB962C8B-B14F-4D97-AF65-F5344CB8AC3E}">
        <p14:creationId xmlns:p14="http://schemas.microsoft.com/office/powerpoint/2010/main" val="3924986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67BF6-BEAB-4172-9545-126CB89B7BD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DB4EC33-3218-4CFA-95FE-7AB228A0E79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4E7414E-245C-4628-9F85-5ED07C0E4E90}"/>
              </a:ext>
            </a:extLst>
          </p:cNvPr>
          <p:cNvSpPr>
            <a:spLocks noGrp="1"/>
          </p:cNvSpPr>
          <p:nvPr>
            <p:ph type="dt" sz="half" idx="10"/>
          </p:nvPr>
        </p:nvSpPr>
        <p:spPr/>
        <p:txBody>
          <a:bodyPr/>
          <a:lstStyle/>
          <a:p>
            <a:fld id="{43882676-319B-42AB-AB67-3A996EDB5913}" type="datetime1">
              <a:rPr lang="en-GB" smtClean="0"/>
              <a:t>25/09/2020</a:t>
            </a:fld>
            <a:endParaRPr lang="en-GB"/>
          </a:p>
        </p:txBody>
      </p:sp>
      <p:sp>
        <p:nvSpPr>
          <p:cNvPr id="5" name="Footer Placeholder 4">
            <a:extLst>
              <a:ext uri="{FF2B5EF4-FFF2-40B4-BE49-F238E27FC236}">
                <a16:creationId xmlns:a16="http://schemas.microsoft.com/office/drawing/2014/main" id="{B2E96ACC-28AB-459B-B0C6-F7A64FDEF9D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8E4C351-538C-427B-8627-8BD47DE5E0D3}"/>
              </a:ext>
            </a:extLst>
          </p:cNvPr>
          <p:cNvSpPr>
            <a:spLocks noGrp="1"/>
          </p:cNvSpPr>
          <p:nvPr>
            <p:ph type="sldNum" sz="quarter" idx="12"/>
          </p:nvPr>
        </p:nvSpPr>
        <p:spPr/>
        <p:txBody>
          <a:bodyPr/>
          <a:lstStyle/>
          <a:p>
            <a:fld id="{52A4F15D-8E49-495E-8C38-B6C68B07BE1E}" type="slidenum">
              <a:rPr lang="en-GB" smtClean="0"/>
              <a:t>‹#›</a:t>
            </a:fld>
            <a:endParaRPr lang="en-GB"/>
          </a:p>
        </p:txBody>
      </p:sp>
    </p:spTree>
    <p:extLst>
      <p:ext uri="{BB962C8B-B14F-4D97-AF65-F5344CB8AC3E}">
        <p14:creationId xmlns:p14="http://schemas.microsoft.com/office/powerpoint/2010/main" val="4160317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3B55E-939D-4E63-B424-54A5F1A38DE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4021710-25E7-4219-BA28-6C8C9AC4607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BC28E26-71AB-4741-B2F5-929CF339EA66}"/>
              </a:ext>
            </a:extLst>
          </p:cNvPr>
          <p:cNvSpPr>
            <a:spLocks noGrp="1"/>
          </p:cNvSpPr>
          <p:nvPr>
            <p:ph type="dt" sz="half" idx="10"/>
          </p:nvPr>
        </p:nvSpPr>
        <p:spPr/>
        <p:txBody>
          <a:bodyPr/>
          <a:lstStyle/>
          <a:p>
            <a:fld id="{20026B4F-9232-4578-97C4-40170811A802}" type="datetime1">
              <a:rPr lang="en-GB" smtClean="0"/>
              <a:t>25/09/2020</a:t>
            </a:fld>
            <a:endParaRPr lang="en-GB"/>
          </a:p>
        </p:txBody>
      </p:sp>
      <p:sp>
        <p:nvSpPr>
          <p:cNvPr id="5" name="Footer Placeholder 4">
            <a:extLst>
              <a:ext uri="{FF2B5EF4-FFF2-40B4-BE49-F238E27FC236}">
                <a16:creationId xmlns:a16="http://schemas.microsoft.com/office/drawing/2014/main" id="{8D8D7591-5424-48C9-8866-1C02F802414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5016A1E-47C3-4188-AC69-B21D0020A926}"/>
              </a:ext>
            </a:extLst>
          </p:cNvPr>
          <p:cNvSpPr>
            <a:spLocks noGrp="1"/>
          </p:cNvSpPr>
          <p:nvPr>
            <p:ph type="sldNum" sz="quarter" idx="12"/>
          </p:nvPr>
        </p:nvSpPr>
        <p:spPr/>
        <p:txBody>
          <a:bodyPr/>
          <a:lstStyle/>
          <a:p>
            <a:fld id="{52A4F15D-8E49-495E-8C38-B6C68B07BE1E}" type="slidenum">
              <a:rPr lang="en-GB" smtClean="0"/>
              <a:t>‹#›</a:t>
            </a:fld>
            <a:endParaRPr lang="en-GB"/>
          </a:p>
        </p:txBody>
      </p:sp>
    </p:spTree>
    <p:extLst>
      <p:ext uri="{BB962C8B-B14F-4D97-AF65-F5344CB8AC3E}">
        <p14:creationId xmlns:p14="http://schemas.microsoft.com/office/powerpoint/2010/main" val="3353213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7506A-6D0A-4CD5-8E10-2FAB149DB70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907E317-E725-4FCC-8B9C-DD4CD1243EB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8F0A27F-9E20-4B5A-B9F1-04EC9DB2497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A954254-7775-4A22-8B8B-A26577B278DD}"/>
              </a:ext>
            </a:extLst>
          </p:cNvPr>
          <p:cNvSpPr>
            <a:spLocks noGrp="1"/>
          </p:cNvSpPr>
          <p:nvPr>
            <p:ph type="dt" sz="half" idx="10"/>
          </p:nvPr>
        </p:nvSpPr>
        <p:spPr/>
        <p:txBody>
          <a:bodyPr/>
          <a:lstStyle/>
          <a:p>
            <a:fld id="{C16636DD-19EF-4D16-9815-73AD86A86FE0}" type="datetime1">
              <a:rPr lang="en-GB" smtClean="0"/>
              <a:t>25/09/2020</a:t>
            </a:fld>
            <a:endParaRPr lang="en-GB"/>
          </a:p>
        </p:txBody>
      </p:sp>
      <p:sp>
        <p:nvSpPr>
          <p:cNvPr id="6" name="Footer Placeholder 5">
            <a:extLst>
              <a:ext uri="{FF2B5EF4-FFF2-40B4-BE49-F238E27FC236}">
                <a16:creationId xmlns:a16="http://schemas.microsoft.com/office/drawing/2014/main" id="{9EE56C29-82EE-4086-9D01-F65C240D9E2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025193E-FC71-4DB6-BC30-C66DB61A87D9}"/>
              </a:ext>
            </a:extLst>
          </p:cNvPr>
          <p:cNvSpPr>
            <a:spLocks noGrp="1"/>
          </p:cNvSpPr>
          <p:nvPr>
            <p:ph type="sldNum" sz="quarter" idx="12"/>
          </p:nvPr>
        </p:nvSpPr>
        <p:spPr/>
        <p:txBody>
          <a:bodyPr/>
          <a:lstStyle/>
          <a:p>
            <a:fld id="{52A4F15D-8E49-495E-8C38-B6C68B07BE1E}" type="slidenum">
              <a:rPr lang="en-GB" smtClean="0"/>
              <a:t>‹#›</a:t>
            </a:fld>
            <a:endParaRPr lang="en-GB"/>
          </a:p>
        </p:txBody>
      </p:sp>
    </p:spTree>
    <p:extLst>
      <p:ext uri="{BB962C8B-B14F-4D97-AF65-F5344CB8AC3E}">
        <p14:creationId xmlns:p14="http://schemas.microsoft.com/office/powerpoint/2010/main" val="981763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494A9-9554-42E3-9BAD-65E6527B3E4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7C82DF-1378-4B4E-ACA2-849C188920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A821DEA-D84A-4C53-9A2C-FB2497C2B48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A0D5F5C-16FE-425A-9FBB-2C092B201DE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137EA07-9960-4757-9101-19A3899FB8C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94F9A87-57C4-4582-B061-F159177CB213}"/>
              </a:ext>
            </a:extLst>
          </p:cNvPr>
          <p:cNvSpPr>
            <a:spLocks noGrp="1"/>
          </p:cNvSpPr>
          <p:nvPr>
            <p:ph type="dt" sz="half" idx="10"/>
          </p:nvPr>
        </p:nvSpPr>
        <p:spPr/>
        <p:txBody>
          <a:bodyPr/>
          <a:lstStyle/>
          <a:p>
            <a:fld id="{825D09B2-3CCE-4E88-8A75-0A369685615A}" type="datetime1">
              <a:rPr lang="en-GB" smtClean="0"/>
              <a:t>25/09/2020</a:t>
            </a:fld>
            <a:endParaRPr lang="en-GB"/>
          </a:p>
        </p:txBody>
      </p:sp>
      <p:sp>
        <p:nvSpPr>
          <p:cNvPr id="8" name="Footer Placeholder 7">
            <a:extLst>
              <a:ext uri="{FF2B5EF4-FFF2-40B4-BE49-F238E27FC236}">
                <a16:creationId xmlns:a16="http://schemas.microsoft.com/office/drawing/2014/main" id="{824EA800-8A39-40ED-897F-898BAB097E4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7EB4B56-E436-401C-A5AA-BD62CBF31661}"/>
              </a:ext>
            </a:extLst>
          </p:cNvPr>
          <p:cNvSpPr>
            <a:spLocks noGrp="1"/>
          </p:cNvSpPr>
          <p:nvPr>
            <p:ph type="sldNum" sz="quarter" idx="12"/>
          </p:nvPr>
        </p:nvSpPr>
        <p:spPr/>
        <p:txBody>
          <a:bodyPr/>
          <a:lstStyle/>
          <a:p>
            <a:fld id="{52A4F15D-8E49-495E-8C38-B6C68B07BE1E}" type="slidenum">
              <a:rPr lang="en-GB" smtClean="0"/>
              <a:t>‹#›</a:t>
            </a:fld>
            <a:endParaRPr lang="en-GB"/>
          </a:p>
        </p:txBody>
      </p:sp>
    </p:spTree>
    <p:extLst>
      <p:ext uri="{BB962C8B-B14F-4D97-AF65-F5344CB8AC3E}">
        <p14:creationId xmlns:p14="http://schemas.microsoft.com/office/powerpoint/2010/main" val="2965000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78BFC-D370-4906-918B-CA1A1082291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03138B9-3AAC-42BA-B34D-1E702C94389C}"/>
              </a:ext>
            </a:extLst>
          </p:cNvPr>
          <p:cNvSpPr>
            <a:spLocks noGrp="1"/>
          </p:cNvSpPr>
          <p:nvPr>
            <p:ph type="dt" sz="half" idx="10"/>
          </p:nvPr>
        </p:nvSpPr>
        <p:spPr/>
        <p:txBody>
          <a:bodyPr/>
          <a:lstStyle/>
          <a:p>
            <a:fld id="{F66B63BE-1CB8-4B7F-A633-C4D28DDE01ED}" type="datetime1">
              <a:rPr lang="en-GB" smtClean="0"/>
              <a:t>25/09/2020</a:t>
            </a:fld>
            <a:endParaRPr lang="en-GB"/>
          </a:p>
        </p:txBody>
      </p:sp>
      <p:sp>
        <p:nvSpPr>
          <p:cNvPr id="4" name="Footer Placeholder 3">
            <a:extLst>
              <a:ext uri="{FF2B5EF4-FFF2-40B4-BE49-F238E27FC236}">
                <a16:creationId xmlns:a16="http://schemas.microsoft.com/office/drawing/2014/main" id="{6970198A-4568-4FDF-8F83-848B51F8DE7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935B72B-83C5-498E-BAFC-E2EAC4FBB7AD}"/>
              </a:ext>
            </a:extLst>
          </p:cNvPr>
          <p:cNvSpPr>
            <a:spLocks noGrp="1"/>
          </p:cNvSpPr>
          <p:nvPr>
            <p:ph type="sldNum" sz="quarter" idx="12"/>
          </p:nvPr>
        </p:nvSpPr>
        <p:spPr/>
        <p:txBody>
          <a:bodyPr/>
          <a:lstStyle/>
          <a:p>
            <a:fld id="{52A4F15D-8E49-495E-8C38-B6C68B07BE1E}" type="slidenum">
              <a:rPr lang="en-GB" smtClean="0"/>
              <a:t>‹#›</a:t>
            </a:fld>
            <a:endParaRPr lang="en-GB"/>
          </a:p>
        </p:txBody>
      </p:sp>
    </p:spTree>
    <p:extLst>
      <p:ext uri="{BB962C8B-B14F-4D97-AF65-F5344CB8AC3E}">
        <p14:creationId xmlns:p14="http://schemas.microsoft.com/office/powerpoint/2010/main" val="51800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D64DDF-EB2D-4564-A4D4-1DD91F12FA28}"/>
              </a:ext>
            </a:extLst>
          </p:cNvPr>
          <p:cNvSpPr>
            <a:spLocks noGrp="1"/>
          </p:cNvSpPr>
          <p:nvPr>
            <p:ph type="dt" sz="half" idx="10"/>
          </p:nvPr>
        </p:nvSpPr>
        <p:spPr/>
        <p:txBody>
          <a:bodyPr/>
          <a:lstStyle/>
          <a:p>
            <a:fld id="{C1367D64-40B9-4DE9-9082-22E81018BE04}" type="datetime1">
              <a:rPr lang="en-GB" smtClean="0"/>
              <a:t>25/09/2020</a:t>
            </a:fld>
            <a:endParaRPr lang="en-GB"/>
          </a:p>
        </p:txBody>
      </p:sp>
      <p:sp>
        <p:nvSpPr>
          <p:cNvPr id="3" name="Footer Placeholder 2">
            <a:extLst>
              <a:ext uri="{FF2B5EF4-FFF2-40B4-BE49-F238E27FC236}">
                <a16:creationId xmlns:a16="http://schemas.microsoft.com/office/drawing/2014/main" id="{1C2703AA-F7D0-4F3F-9FD6-D42F916332D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E95A5E5-8375-4FCA-9D60-4E64CDBA2703}"/>
              </a:ext>
            </a:extLst>
          </p:cNvPr>
          <p:cNvSpPr>
            <a:spLocks noGrp="1"/>
          </p:cNvSpPr>
          <p:nvPr>
            <p:ph type="sldNum" sz="quarter" idx="12"/>
          </p:nvPr>
        </p:nvSpPr>
        <p:spPr/>
        <p:txBody>
          <a:bodyPr/>
          <a:lstStyle/>
          <a:p>
            <a:fld id="{52A4F15D-8E49-495E-8C38-B6C68B07BE1E}" type="slidenum">
              <a:rPr lang="en-GB" smtClean="0"/>
              <a:t>‹#›</a:t>
            </a:fld>
            <a:endParaRPr lang="en-GB"/>
          </a:p>
        </p:txBody>
      </p:sp>
    </p:spTree>
    <p:extLst>
      <p:ext uri="{BB962C8B-B14F-4D97-AF65-F5344CB8AC3E}">
        <p14:creationId xmlns:p14="http://schemas.microsoft.com/office/powerpoint/2010/main" val="194912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CD8A8-B483-420D-A2DF-C498B362B3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DB1B7BF-9788-4594-AB24-F1E61C2971C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09252A6-ABFA-4606-A465-7B6014E9AA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1F0CC23-A411-4A54-A6EB-5A74953FFEDF}"/>
              </a:ext>
            </a:extLst>
          </p:cNvPr>
          <p:cNvSpPr>
            <a:spLocks noGrp="1"/>
          </p:cNvSpPr>
          <p:nvPr>
            <p:ph type="dt" sz="half" idx="10"/>
          </p:nvPr>
        </p:nvSpPr>
        <p:spPr/>
        <p:txBody>
          <a:bodyPr/>
          <a:lstStyle/>
          <a:p>
            <a:fld id="{2AB7FE35-9F09-4500-BB70-F1F80121365B}" type="datetime1">
              <a:rPr lang="en-GB" smtClean="0"/>
              <a:t>25/09/2020</a:t>
            </a:fld>
            <a:endParaRPr lang="en-GB"/>
          </a:p>
        </p:txBody>
      </p:sp>
      <p:sp>
        <p:nvSpPr>
          <p:cNvPr id="6" name="Footer Placeholder 5">
            <a:extLst>
              <a:ext uri="{FF2B5EF4-FFF2-40B4-BE49-F238E27FC236}">
                <a16:creationId xmlns:a16="http://schemas.microsoft.com/office/drawing/2014/main" id="{90E42800-7B0E-45A1-AD6C-7ED0A3EDD6D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A5F1FBF-2D69-4A30-85FC-B74CF56E8F33}"/>
              </a:ext>
            </a:extLst>
          </p:cNvPr>
          <p:cNvSpPr>
            <a:spLocks noGrp="1"/>
          </p:cNvSpPr>
          <p:nvPr>
            <p:ph type="sldNum" sz="quarter" idx="12"/>
          </p:nvPr>
        </p:nvSpPr>
        <p:spPr/>
        <p:txBody>
          <a:bodyPr/>
          <a:lstStyle/>
          <a:p>
            <a:fld id="{52A4F15D-8E49-495E-8C38-B6C68B07BE1E}" type="slidenum">
              <a:rPr lang="en-GB" smtClean="0"/>
              <a:t>‹#›</a:t>
            </a:fld>
            <a:endParaRPr lang="en-GB"/>
          </a:p>
        </p:txBody>
      </p:sp>
    </p:spTree>
    <p:extLst>
      <p:ext uri="{BB962C8B-B14F-4D97-AF65-F5344CB8AC3E}">
        <p14:creationId xmlns:p14="http://schemas.microsoft.com/office/powerpoint/2010/main" val="4225009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88B66-1598-478B-874F-981496B9FF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49FCC15-C8BB-4A8F-A22F-D99B86BA5E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C28BEF5-067A-484B-A820-9DF3F75E71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9303B86-4CEB-4D6C-A99C-C96EDB783D5B}"/>
              </a:ext>
            </a:extLst>
          </p:cNvPr>
          <p:cNvSpPr>
            <a:spLocks noGrp="1"/>
          </p:cNvSpPr>
          <p:nvPr>
            <p:ph type="dt" sz="half" idx="10"/>
          </p:nvPr>
        </p:nvSpPr>
        <p:spPr/>
        <p:txBody>
          <a:bodyPr/>
          <a:lstStyle/>
          <a:p>
            <a:fld id="{8C26B5EF-E524-4C17-AD80-392C2C47171E}" type="datetime1">
              <a:rPr lang="en-GB" smtClean="0"/>
              <a:t>25/09/2020</a:t>
            </a:fld>
            <a:endParaRPr lang="en-GB"/>
          </a:p>
        </p:txBody>
      </p:sp>
      <p:sp>
        <p:nvSpPr>
          <p:cNvPr id="6" name="Footer Placeholder 5">
            <a:extLst>
              <a:ext uri="{FF2B5EF4-FFF2-40B4-BE49-F238E27FC236}">
                <a16:creationId xmlns:a16="http://schemas.microsoft.com/office/drawing/2014/main" id="{C73F41F1-A9BD-4F5F-B5A1-01199B17FAC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4E919A7-089F-491D-A3E6-76A088978D02}"/>
              </a:ext>
            </a:extLst>
          </p:cNvPr>
          <p:cNvSpPr>
            <a:spLocks noGrp="1"/>
          </p:cNvSpPr>
          <p:nvPr>
            <p:ph type="sldNum" sz="quarter" idx="12"/>
          </p:nvPr>
        </p:nvSpPr>
        <p:spPr/>
        <p:txBody>
          <a:bodyPr/>
          <a:lstStyle/>
          <a:p>
            <a:fld id="{52A4F15D-8E49-495E-8C38-B6C68B07BE1E}" type="slidenum">
              <a:rPr lang="en-GB" smtClean="0"/>
              <a:t>‹#›</a:t>
            </a:fld>
            <a:endParaRPr lang="en-GB"/>
          </a:p>
        </p:txBody>
      </p:sp>
    </p:spTree>
    <p:extLst>
      <p:ext uri="{BB962C8B-B14F-4D97-AF65-F5344CB8AC3E}">
        <p14:creationId xmlns:p14="http://schemas.microsoft.com/office/powerpoint/2010/main" val="1486636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65BB67C-0612-4A6E-AAC9-5EAF636289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7F426E2-1860-4F9E-943B-66538B1FAF4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61BA319-9884-4A41-B344-DF2296BFB0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68E1C5-A989-4164-A04E-896DA327B3DD}" type="datetime1">
              <a:rPr lang="en-GB" smtClean="0"/>
              <a:t>25/09/2020</a:t>
            </a:fld>
            <a:endParaRPr lang="en-GB"/>
          </a:p>
        </p:txBody>
      </p:sp>
      <p:sp>
        <p:nvSpPr>
          <p:cNvPr id="5" name="Footer Placeholder 4">
            <a:extLst>
              <a:ext uri="{FF2B5EF4-FFF2-40B4-BE49-F238E27FC236}">
                <a16:creationId xmlns:a16="http://schemas.microsoft.com/office/drawing/2014/main" id="{32D1DBF6-9814-48D2-8AFB-C892DB8A2C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68DF620-B39D-4B90-9BD0-92E3E89580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A4F15D-8E49-495E-8C38-B6C68B07BE1E}" type="slidenum">
              <a:rPr lang="en-GB" smtClean="0"/>
              <a:t>‹#›</a:t>
            </a:fld>
            <a:endParaRPr lang="en-GB"/>
          </a:p>
        </p:txBody>
      </p:sp>
    </p:spTree>
    <p:extLst>
      <p:ext uri="{BB962C8B-B14F-4D97-AF65-F5344CB8AC3E}">
        <p14:creationId xmlns:p14="http://schemas.microsoft.com/office/powerpoint/2010/main" val="24160728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617785" y="1889760"/>
            <a:ext cx="9129932" cy="1502894"/>
          </a:xfrm>
        </p:spPr>
        <p:txBody>
          <a:bodyPr>
            <a:noAutofit/>
          </a:bodyPr>
          <a:lstStyle/>
          <a:p>
            <a:r>
              <a:rPr lang="en-US" sz="3600" b="1" dirty="0" smtClean="0">
                <a:solidFill>
                  <a:prstClr val="black"/>
                </a:solidFill>
                <a:latin typeface="Arial" panose="020B0604020202020204" pitchFamily="34" charset="0"/>
                <a:cs typeface="Arial" panose="020B0604020202020204" pitchFamily="34" charset="0"/>
              </a:rPr>
              <a:t>Discretionary </a:t>
            </a:r>
            <a:r>
              <a:rPr lang="en-US" sz="3600" b="1" dirty="0">
                <a:solidFill>
                  <a:prstClr val="black"/>
                </a:solidFill>
                <a:latin typeface="Arial" panose="020B0604020202020204" pitchFamily="34" charset="0"/>
                <a:cs typeface="Arial" panose="020B0604020202020204" pitchFamily="34" charset="0"/>
              </a:rPr>
              <a:t>Development Equalization Grant (DDEG)</a:t>
            </a:r>
            <a:br>
              <a:rPr lang="en-US" sz="3600" b="1" dirty="0">
                <a:solidFill>
                  <a:prstClr val="black"/>
                </a:solidFill>
                <a:latin typeface="Arial" panose="020B0604020202020204" pitchFamily="34" charset="0"/>
                <a:cs typeface="Arial" panose="020B0604020202020204" pitchFamily="34" charset="0"/>
              </a:rPr>
            </a:br>
            <a:r>
              <a:rPr lang="en-US" sz="3600" b="1" dirty="0">
                <a:solidFill>
                  <a:prstClr val="black"/>
                </a:solidFill>
                <a:latin typeface="Arial" panose="020B0604020202020204" pitchFamily="34" charset="0"/>
                <a:cs typeface="Arial" panose="020B0604020202020204" pitchFamily="34" charset="0"/>
              </a:rPr>
              <a:t>Guidelines for FY </a:t>
            </a:r>
            <a:r>
              <a:rPr lang="en-US" sz="3600" b="1" dirty="0" smtClean="0">
                <a:solidFill>
                  <a:prstClr val="black"/>
                </a:solidFill>
                <a:latin typeface="Arial" panose="020B0604020202020204" pitchFamily="34" charset="0"/>
                <a:cs typeface="Arial" panose="020B0604020202020204" pitchFamily="34" charset="0"/>
              </a:rPr>
              <a:t>2021/22</a:t>
            </a:r>
            <a:endParaRPr lang="en-GB" sz="3600" dirty="0">
              <a:latin typeface="Arial" panose="020B0604020202020204" pitchFamily="34" charset="0"/>
              <a:cs typeface="Arial" panose="020B0604020202020204" pitchFamily="34" charset="0"/>
            </a:endParaRPr>
          </a:p>
        </p:txBody>
      </p:sp>
      <p:sp>
        <p:nvSpPr>
          <p:cNvPr id="3" name="Undertitel 2"/>
          <p:cNvSpPr>
            <a:spLocks noGrp="1"/>
          </p:cNvSpPr>
          <p:nvPr>
            <p:ph type="subTitle" idx="1"/>
          </p:nvPr>
        </p:nvSpPr>
        <p:spPr>
          <a:xfrm>
            <a:off x="2895600" y="4246840"/>
            <a:ext cx="6400800" cy="1752600"/>
          </a:xfrm>
        </p:spPr>
        <p:txBody>
          <a:bodyPr>
            <a:normAutofit/>
          </a:bodyPr>
          <a:lstStyle/>
          <a:p>
            <a:pPr lvl="0" defTabSz="457200">
              <a:lnSpc>
                <a:spcPct val="100000"/>
              </a:lnSpc>
              <a:spcBef>
                <a:spcPct val="20000"/>
              </a:spcBef>
            </a:pPr>
            <a:r>
              <a:rPr lang="en-GB" sz="3200" b="1" dirty="0">
                <a:solidFill>
                  <a:prstClr val="black">
                    <a:tint val="75000"/>
                  </a:prstClr>
                </a:solidFill>
                <a:latin typeface="Arial" panose="020B0604020202020204" pitchFamily="34" charset="0"/>
                <a:cs typeface="Arial" panose="020B0604020202020204" pitchFamily="34" charset="0"/>
              </a:rPr>
              <a:t>Ministry of Local Government</a:t>
            </a:r>
          </a:p>
          <a:p>
            <a:pPr lvl="0" defTabSz="457200">
              <a:lnSpc>
                <a:spcPct val="100000"/>
              </a:lnSpc>
              <a:spcBef>
                <a:spcPct val="20000"/>
              </a:spcBef>
            </a:pPr>
            <a:r>
              <a:rPr lang="en-GB" sz="2200" b="1" dirty="0">
                <a:solidFill>
                  <a:prstClr val="black">
                    <a:tint val="75000"/>
                  </a:prstClr>
                </a:solidFill>
                <a:latin typeface="Arial" panose="020B0604020202020204" pitchFamily="34" charset="0"/>
                <a:cs typeface="Arial" panose="020B0604020202020204" pitchFamily="34" charset="0"/>
              </a:rPr>
              <a:t>September </a:t>
            </a:r>
            <a:r>
              <a:rPr lang="en-GB" sz="2200" b="1" dirty="0" smtClean="0">
                <a:solidFill>
                  <a:prstClr val="black">
                    <a:tint val="75000"/>
                  </a:prstClr>
                </a:solidFill>
                <a:latin typeface="Arial" panose="020B0604020202020204" pitchFamily="34" charset="0"/>
                <a:cs typeface="Arial" panose="020B0604020202020204" pitchFamily="34" charset="0"/>
              </a:rPr>
              <a:t>/October 2020 </a:t>
            </a:r>
            <a:endParaRPr lang="en-GB" sz="2200" b="1" dirty="0">
              <a:solidFill>
                <a:prstClr val="black">
                  <a:tint val="75000"/>
                </a:prstClr>
              </a:solidFill>
              <a:latin typeface="Arial" panose="020B0604020202020204" pitchFamily="34" charset="0"/>
              <a:cs typeface="Arial" panose="020B0604020202020204" pitchFamily="34" charset="0"/>
            </a:endParaRPr>
          </a:p>
          <a:p>
            <a:endParaRPr lang="en-GB" dirty="0"/>
          </a:p>
        </p:txBody>
      </p:sp>
      <p:cxnSp>
        <p:nvCxnSpPr>
          <p:cNvPr id="8" name="Lige forbindelse 7"/>
          <p:cNvCxnSpPr/>
          <p:nvPr/>
        </p:nvCxnSpPr>
        <p:spPr>
          <a:xfrm>
            <a:off x="2365646" y="3584770"/>
            <a:ext cx="7633487" cy="0"/>
          </a:xfrm>
          <a:prstGeom prst="line">
            <a:avLst/>
          </a:prstGeom>
          <a:ln w="7620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9" name="Lige forbindelse 8"/>
          <p:cNvCxnSpPr/>
          <p:nvPr/>
        </p:nvCxnSpPr>
        <p:spPr>
          <a:xfrm>
            <a:off x="2369162" y="3506240"/>
            <a:ext cx="7633487" cy="0"/>
          </a:xfrm>
          <a:prstGeom prst="line">
            <a:avLst/>
          </a:prstGeom>
          <a:ln w="762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0" name="Lige forbindelse 9"/>
          <p:cNvCxnSpPr/>
          <p:nvPr/>
        </p:nvCxnSpPr>
        <p:spPr>
          <a:xfrm>
            <a:off x="2365088" y="3427710"/>
            <a:ext cx="7633487" cy="0"/>
          </a:xfrm>
          <a:prstGeom prst="line">
            <a:avLst/>
          </a:prstGeom>
          <a:ln w="76200">
            <a:solidFill>
              <a:schemeClr val="tx1"/>
            </a:solidFill>
          </a:ln>
        </p:spPr>
        <p:style>
          <a:lnRef idx="2">
            <a:schemeClr val="accent1"/>
          </a:lnRef>
          <a:fillRef idx="0">
            <a:schemeClr val="accent1"/>
          </a:fillRef>
          <a:effectRef idx="1">
            <a:schemeClr val="accent1"/>
          </a:effectRef>
          <a:fontRef idx="minor">
            <a:schemeClr val="tx1"/>
          </a:fontRef>
        </p:style>
      </p:cxnSp>
      <p:graphicFrame>
        <p:nvGraphicFramePr>
          <p:cNvPr id="11" name="Object 10">
            <a:extLst>
              <a:ext uri="{FF2B5EF4-FFF2-40B4-BE49-F238E27FC236}">
                <a16:creationId xmlns:a16="http://schemas.microsoft.com/office/drawing/2014/main" id="{053AC7E1-AD48-431E-A5B4-C900AC98CBD4}"/>
              </a:ext>
            </a:extLst>
          </p:cNvPr>
          <p:cNvGraphicFramePr>
            <a:graphicFrameLocks noChangeAspect="1"/>
          </p:cNvGraphicFramePr>
          <p:nvPr>
            <p:extLst>
              <p:ext uri="{D42A27DB-BD31-4B8C-83A1-F6EECF244321}">
                <p14:modId xmlns:p14="http://schemas.microsoft.com/office/powerpoint/2010/main" val="88617180"/>
              </p:ext>
            </p:extLst>
          </p:nvPr>
        </p:nvGraphicFramePr>
        <p:xfrm>
          <a:off x="5199321" y="308343"/>
          <a:ext cx="1690577" cy="1502894"/>
        </p:xfrm>
        <a:graphic>
          <a:graphicData uri="http://schemas.openxmlformats.org/presentationml/2006/ole">
            <mc:AlternateContent xmlns:mc="http://schemas.openxmlformats.org/markup-compatibility/2006">
              <mc:Choice xmlns:v="urn:schemas-microsoft-com:vml" Requires="v">
                <p:oleObj spid="_x0000_s4748" name="Bitmap Image" r:id="rId3" imgW="3858164" imgH="3971429" progId="Paint.Picture">
                  <p:embed/>
                </p:oleObj>
              </mc:Choice>
              <mc:Fallback>
                <p:oleObj name="Bitmap Image" r:id="rId3" imgW="3858164" imgH="3971429" progId="Paint.Picture">
                  <p:embed/>
                  <p:pic>
                    <p:nvPicPr>
                      <p:cNvPr id="7" name="Object 6">
                        <a:extLst>
                          <a:ext uri="{FF2B5EF4-FFF2-40B4-BE49-F238E27FC236}">
                            <a16:creationId xmlns:a16="http://schemas.microsoft.com/office/drawing/2014/main" id="{B0BDD551-CCA3-41A8-8CD2-A104309E5E7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99321" y="308343"/>
                        <a:ext cx="1690577" cy="1502894"/>
                      </a:xfrm>
                      <a:prstGeom prst="rect">
                        <a:avLst/>
                      </a:prstGeom>
                      <a:noFill/>
                    </p:spPr>
                  </p:pic>
                </p:oleObj>
              </mc:Fallback>
            </mc:AlternateContent>
          </a:graphicData>
        </a:graphic>
      </p:graphicFrame>
      <p:sp>
        <p:nvSpPr>
          <p:cNvPr id="4" name="Slide Number Placeholder 3"/>
          <p:cNvSpPr>
            <a:spLocks noGrp="1"/>
          </p:cNvSpPr>
          <p:nvPr>
            <p:ph type="sldNum" sz="quarter" idx="12"/>
          </p:nvPr>
        </p:nvSpPr>
        <p:spPr/>
        <p:txBody>
          <a:bodyPr/>
          <a:lstStyle/>
          <a:p>
            <a:fld id="{52A4F15D-8E49-495E-8C38-B6C68B07BE1E}" type="slidenum">
              <a:rPr lang="en-GB" smtClean="0"/>
              <a:t>1</a:t>
            </a:fld>
            <a:endParaRPr lang="en-GB"/>
          </a:p>
        </p:txBody>
      </p:sp>
    </p:spTree>
    <p:extLst>
      <p:ext uri="{BB962C8B-B14F-4D97-AF65-F5344CB8AC3E}">
        <p14:creationId xmlns:p14="http://schemas.microsoft.com/office/powerpoint/2010/main" val="39440492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516AA-A75E-4C64-837A-23474CBB9193}"/>
              </a:ext>
            </a:extLst>
          </p:cNvPr>
          <p:cNvSpPr>
            <a:spLocks noGrp="1"/>
          </p:cNvSpPr>
          <p:nvPr>
            <p:ph type="title"/>
          </p:nvPr>
        </p:nvSpPr>
        <p:spPr>
          <a:xfrm>
            <a:off x="838200" y="204716"/>
            <a:ext cx="10515600" cy="1228299"/>
          </a:xfrm>
        </p:spPr>
        <p:txBody>
          <a:bodyPr>
            <a:normAutofit fontScale="90000"/>
          </a:bodyPr>
          <a:lstStyle/>
          <a:p>
            <a:pPr algn="ctr"/>
            <a:r>
              <a:rPr lang="en-US" sz="3100" b="1" dirty="0"/>
              <a:t/>
            </a:r>
            <a:br>
              <a:rPr lang="en-US" sz="3100" b="1" dirty="0"/>
            </a:br>
            <a:r>
              <a:rPr lang="en-US" sz="4000" b="1" dirty="0">
                <a:latin typeface="Arial" panose="020B0604020202020204" pitchFamily="34" charset="0"/>
                <a:cs typeface="Arial" panose="020B0604020202020204" pitchFamily="34" charset="0"/>
              </a:rPr>
              <a:t>Step 3 (b): </a:t>
            </a:r>
            <a:r>
              <a:rPr lang="en-GB" sz="4000" b="1" dirty="0">
                <a:latin typeface="Arial" panose="020B0604020202020204" pitchFamily="34" charset="0"/>
                <a:cs typeface="Arial" panose="020B0604020202020204" pitchFamily="34" charset="0"/>
              </a:rPr>
              <a:t>Allocation of DDEG across LLGs within a window</a:t>
            </a:r>
            <a:r>
              <a:rPr lang="en-US" b="1" dirty="0">
                <a:latin typeface="Arial" panose="020B0604020202020204" pitchFamily="34" charset="0"/>
                <a:cs typeface="Arial" panose="020B0604020202020204" pitchFamily="34" charset="0"/>
              </a:rPr>
              <a:t/>
            </a:r>
            <a:br>
              <a:rPr lang="en-US" b="1"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graphicFrame>
        <p:nvGraphicFramePr>
          <p:cNvPr id="4" name="Content Placeholder 3">
            <a:extLst>
              <a:ext uri="{FF2B5EF4-FFF2-40B4-BE49-F238E27FC236}">
                <a16:creationId xmlns:a16="http://schemas.microsoft.com/office/drawing/2014/main" id="{628D9595-BA1D-4A74-94B7-FA91604E4AB1}"/>
              </a:ext>
            </a:extLst>
          </p:cNvPr>
          <p:cNvGraphicFramePr>
            <a:graphicFrameLocks noGrp="1"/>
          </p:cNvGraphicFramePr>
          <p:nvPr>
            <p:ph idx="1"/>
            <p:extLst>
              <p:ext uri="{D42A27DB-BD31-4B8C-83A1-F6EECF244321}">
                <p14:modId xmlns:p14="http://schemas.microsoft.com/office/powerpoint/2010/main" val="3184601763"/>
              </p:ext>
            </p:extLst>
          </p:nvPr>
        </p:nvGraphicFramePr>
        <p:xfrm>
          <a:off x="633046" y="1547445"/>
          <a:ext cx="10720754" cy="4679185"/>
        </p:xfrm>
        <a:graphic>
          <a:graphicData uri="http://schemas.openxmlformats.org/drawingml/2006/table">
            <a:tbl>
              <a:tblPr firstRow="1" firstCol="1" bandRow="1">
                <a:tableStyleId>{5C22544A-7EE6-4342-B048-85BDC9FD1C3A}</a:tableStyleId>
              </a:tblPr>
              <a:tblGrid>
                <a:gridCol w="3573585">
                  <a:extLst>
                    <a:ext uri="{9D8B030D-6E8A-4147-A177-3AD203B41FA5}">
                      <a16:colId xmlns:a16="http://schemas.microsoft.com/office/drawing/2014/main" val="4088262173"/>
                    </a:ext>
                  </a:extLst>
                </a:gridCol>
                <a:gridCol w="2054512">
                  <a:extLst>
                    <a:ext uri="{9D8B030D-6E8A-4147-A177-3AD203B41FA5}">
                      <a16:colId xmlns:a16="http://schemas.microsoft.com/office/drawing/2014/main" val="3461094729"/>
                    </a:ext>
                  </a:extLst>
                </a:gridCol>
                <a:gridCol w="5092657">
                  <a:extLst>
                    <a:ext uri="{9D8B030D-6E8A-4147-A177-3AD203B41FA5}">
                      <a16:colId xmlns:a16="http://schemas.microsoft.com/office/drawing/2014/main" val="4101957176"/>
                    </a:ext>
                  </a:extLst>
                </a:gridCol>
              </a:tblGrid>
              <a:tr h="1056472">
                <a:tc>
                  <a:txBody>
                    <a:bodyPr/>
                    <a:lstStyle/>
                    <a:p>
                      <a:pPr marL="0" marR="0" algn="just">
                        <a:lnSpc>
                          <a:spcPct val="120000"/>
                        </a:lnSpc>
                        <a:spcBef>
                          <a:spcPts val="0"/>
                        </a:spcBef>
                        <a:spcAft>
                          <a:spcPts val="0"/>
                        </a:spcAft>
                      </a:pPr>
                      <a:r>
                        <a:rPr lang="en-GB" sz="2000" dirty="0">
                          <a:effectLst/>
                          <a:latin typeface="Arial" panose="020B0604020202020204" pitchFamily="34" charset="0"/>
                          <a:cs typeface="Arial" panose="020B0604020202020204" pitchFamily="34" charset="0"/>
                        </a:rPr>
                        <a:t>Variable name</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just">
                        <a:lnSpc>
                          <a:spcPct val="120000"/>
                        </a:lnSpc>
                        <a:spcBef>
                          <a:spcPts val="0"/>
                        </a:spcBef>
                        <a:spcAft>
                          <a:spcPts val="0"/>
                        </a:spcAft>
                      </a:pPr>
                      <a:r>
                        <a:rPr lang="en-GB" sz="2000" dirty="0">
                          <a:effectLst/>
                          <a:latin typeface="Arial" panose="020B0604020202020204" pitchFamily="34" charset="0"/>
                          <a:cs typeface="Arial" panose="020B0604020202020204" pitchFamily="34" charset="0"/>
                        </a:rPr>
                        <a:t>Weights in percentage</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a:lnSpc>
                          <a:spcPct val="120000"/>
                        </a:lnSpc>
                        <a:spcBef>
                          <a:spcPts val="0"/>
                        </a:spcBef>
                        <a:spcAft>
                          <a:spcPts val="0"/>
                        </a:spcAft>
                      </a:pPr>
                      <a:r>
                        <a:rPr lang="en-GB" sz="2000">
                          <a:effectLst/>
                          <a:latin typeface="Arial" panose="020B0604020202020204" pitchFamily="34" charset="0"/>
                          <a:cs typeface="Arial" panose="020B0604020202020204" pitchFamily="34" charset="0"/>
                        </a:rPr>
                        <a:t>Justification</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687281340"/>
                  </a:ext>
                </a:extLst>
              </a:tr>
              <a:tr h="835520">
                <a:tc>
                  <a:txBody>
                    <a:bodyPr/>
                    <a:lstStyle/>
                    <a:p>
                      <a:pPr marL="0" marR="0" algn="just">
                        <a:lnSpc>
                          <a:spcPct val="120000"/>
                        </a:lnSpc>
                        <a:spcBef>
                          <a:spcPts val="0"/>
                        </a:spcBef>
                        <a:spcAft>
                          <a:spcPts val="0"/>
                        </a:spcAft>
                      </a:pPr>
                      <a:r>
                        <a:rPr lang="en-GB" sz="2000" dirty="0">
                          <a:effectLst/>
                          <a:latin typeface="Arial" panose="020B0604020202020204" pitchFamily="34" charset="0"/>
                          <a:cs typeface="Arial" panose="020B0604020202020204" pitchFamily="34" charset="0"/>
                        </a:rPr>
                        <a:t> </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just">
                        <a:lnSpc>
                          <a:spcPct val="120000"/>
                        </a:lnSpc>
                        <a:spcBef>
                          <a:spcPts val="0"/>
                        </a:spcBef>
                        <a:spcAft>
                          <a:spcPts val="0"/>
                        </a:spcAft>
                      </a:pPr>
                      <a:r>
                        <a:rPr lang="en-GB" sz="2000" kern="1200" dirty="0">
                          <a:effectLst/>
                          <a:latin typeface="Arial" panose="020B0604020202020204" pitchFamily="34" charset="0"/>
                          <a:cs typeface="Arial" panose="020B0604020202020204" pitchFamily="34" charset="0"/>
                        </a:rPr>
                        <a:t>LLGs </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a:lnSpc>
                          <a:spcPct val="120000"/>
                        </a:lnSpc>
                        <a:spcBef>
                          <a:spcPts val="0"/>
                        </a:spcBef>
                        <a:spcAft>
                          <a:spcPts val="0"/>
                        </a:spcAft>
                      </a:pPr>
                      <a:r>
                        <a:rPr lang="en-GB" sz="2000" kern="1200" dirty="0">
                          <a:effectLst/>
                          <a:latin typeface="Arial" panose="020B0604020202020204" pitchFamily="34" charset="0"/>
                          <a:cs typeface="Arial" panose="020B0604020202020204" pitchFamily="34" charset="0"/>
                        </a:rPr>
                        <a:t> </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33557580"/>
                  </a:ext>
                </a:extLst>
              </a:tr>
              <a:tr h="1730721">
                <a:tc>
                  <a:txBody>
                    <a:bodyPr/>
                    <a:lstStyle/>
                    <a:p>
                      <a:pPr marL="0" marR="0" algn="just">
                        <a:lnSpc>
                          <a:spcPct val="120000"/>
                        </a:lnSpc>
                        <a:spcBef>
                          <a:spcPts val="0"/>
                        </a:spcBef>
                        <a:spcAft>
                          <a:spcPts val="0"/>
                        </a:spcAft>
                      </a:pPr>
                      <a:r>
                        <a:rPr lang="en-GB" sz="2000" dirty="0">
                          <a:effectLst/>
                          <a:latin typeface="Arial" panose="020B0604020202020204" pitchFamily="34" charset="0"/>
                          <a:cs typeface="Arial" panose="020B0604020202020204" pitchFamily="34" charset="0"/>
                        </a:rPr>
                        <a:t>Constant (fixed allocation for LLGs)</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just">
                        <a:lnSpc>
                          <a:spcPct val="120000"/>
                        </a:lnSpc>
                        <a:spcBef>
                          <a:spcPts val="0"/>
                        </a:spcBef>
                        <a:spcAft>
                          <a:spcPts val="0"/>
                        </a:spcAft>
                      </a:pPr>
                      <a:r>
                        <a:rPr lang="en-GB" sz="2000" dirty="0">
                          <a:effectLst/>
                          <a:latin typeface="Arial" panose="020B0604020202020204" pitchFamily="34" charset="0"/>
                          <a:cs typeface="Arial" panose="020B0604020202020204" pitchFamily="34" charset="0"/>
                        </a:rPr>
                        <a:t>25</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just">
                        <a:lnSpc>
                          <a:spcPct val="120000"/>
                        </a:lnSpc>
                        <a:spcBef>
                          <a:spcPts val="0"/>
                        </a:spcBef>
                        <a:spcAft>
                          <a:spcPts val="0"/>
                        </a:spcAft>
                      </a:pPr>
                      <a:r>
                        <a:rPr lang="en-GB" sz="2000" kern="1200" dirty="0">
                          <a:effectLst/>
                          <a:latin typeface="Arial" panose="020B0604020202020204" pitchFamily="34" charset="0"/>
                          <a:cs typeface="Arial" panose="020B0604020202020204" pitchFamily="34" charset="0"/>
                        </a:rPr>
                        <a:t>Ensure that Higher and Lower LGs have minimum allocations for construction and completion of meaningful infrastructure</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837824670"/>
                  </a:ext>
                </a:extLst>
              </a:tr>
              <a:tr h="1056472">
                <a:tc>
                  <a:txBody>
                    <a:bodyPr/>
                    <a:lstStyle/>
                    <a:p>
                      <a:pPr marL="0" marR="0" algn="just">
                        <a:lnSpc>
                          <a:spcPct val="120000"/>
                        </a:lnSpc>
                        <a:spcBef>
                          <a:spcPts val="0"/>
                        </a:spcBef>
                        <a:spcAft>
                          <a:spcPts val="0"/>
                        </a:spcAft>
                      </a:pPr>
                      <a:r>
                        <a:rPr lang="en-GB" sz="2000" dirty="0">
                          <a:effectLst/>
                          <a:latin typeface="Arial" panose="020B0604020202020204" pitchFamily="34" charset="0"/>
                          <a:cs typeface="Arial" panose="020B0604020202020204" pitchFamily="34" charset="0"/>
                        </a:rPr>
                        <a:t>Rural Population / Urban Population</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just">
                        <a:lnSpc>
                          <a:spcPct val="120000"/>
                        </a:lnSpc>
                        <a:spcBef>
                          <a:spcPts val="0"/>
                        </a:spcBef>
                        <a:spcAft>
                          <a:spcPts val="0"/>
                        </a:spcAft>
                      </a:pPr>
                      <a:r>
                        <a:rPr lang="en-GB" sz="2000" dirty="0">
                          <a:effectLst/>
                          <a:latin typeface="Arial" panose="020B0604020202020204" pitchFamily="34" charset="0"/>
                          <a:cs typeface="Arial" panose="020B0604020202020204" pitchFamily="34" charset="0"/>
                        </a:rPr>
                        <a:t>75</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just">
                        <a:lnSpc>
                          <a:spcPct val="120000"/>
                        </a:lnSpc>
                        <a:spcBef>
                          <a:spcPts val="0"/>
                        </a:spcBef>
                        <a:spcAft>
                          <a:spcPts val="0"/>
                        </a:spcAft>
                      </a:pPr>
                      <a:r>
                        <a:rPr lang="en-GB" sz="2000" dirty="0">
                          <a:effectLst/>
                          <a:latin typeface="Arial" panose="020B0604020202020204" pitchFamily="34" charset="0"/>
                          <a:cs typeface="Arial" panose="020B0604020202020204" pitchFamily="34" charset="0"/>
                        </a:rPr>
                        <a:t>Provide for demand/scale of delivering services</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898272209"/>
                  </a:ext>
                </a:extLst>
              </a:tr>
            </a:tbl>
          </a:graphicData>
        </a:graphic>
      </p:graphicFrame>
      <p:sp>
        <p:nvSpPr>
          <p:cNvPr id="3" name="Slide Number Placeholder 2"/>
          <p:cNvSpPr>
            <a:spLocks noGrp="1"/>
          </p:cNvSpPr>
          <p:nvPr>
            <p:ph type="sldNum" sz="quarter" idx="12"/>
          </p:nvPr>
        </p:nvSpPr>
        <p:spPr/>
        <p:txBody>
          <a:bodyPr/>
          <a:lstStyle/>
          <a:p>
            <a:fld id="{52A4F15D-8E49-495E-8C38-B6C68B07BE1E}" type="slidenum">
              <a:rPr lang="en-GB" smtClean="0"/>
              <a:t>10</a:t>
            </a:fld>
            <a:endParaRPr lang="en-GB"/>
          </a:p>
        </p:txBody>
      </p:sp>
    </p:spTree>
    <p:extLst>
      <p:ext uri="{BB962C8B-B14F-4D97-AF65-F5344CB8AC3E}">
        <p14:creationId xmlns:p14="http://schemas.microsoft.com/office/powerpoint/2010/main" val="30345437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65D96-D486-42F5-9705-0EA2DCDDA4D2}"/>
              </a:ext>
            </a:extLst>
          </p:cNvPr>
          <p:cNvSpPr>
            <a:spLocks noGrp="1"/>
          </p:cNvSpPr>
          <p:nvPr>
            <p:ph type="title"/>
          </p:nvPr>
        </p:nvSpPr>
        <p:spPr>
          <a:xfrm>
            <a:off x="838200" y="365126"/>
            <a:ext cx="10515600" cy="858764"/>
          </a:xfrm>
        </p:spPr>
        <p:txBody>
          <a:bodyPr>
            <a:normAutofit fontScale="90000"/>
          </a:bodyPr>
          <a:lstStyle/>
          <a:p>
            <a:pPr algn="ctr"/>
            <a:r>
              <a:rPr lang="en-US" sz="3600" b="1" dirty="0" smtClean="0">
                <a:latin typeface="Arial" panose="020B0604020202020204" pitchFamily="34" charset="0"/>
                <a:cs typeface="Arial" panose="020B0604020202020204" pitchFamily="34" charset="0"/>
              </a:rPr>
              <a:t>Guidelines for Use of DDEG in Districts, Cities and Municipalities</a:t>
            </a:r>
            <a:endParaRPr lang="en-US" sz="36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FC83D32-6031-408B-888E-7B2C2D2A5508}"/>
              </a:ext>
            </a:extLst>
          </p:cNvPr>
          <p:cNvSpPr>
            <a:spLocks noGrp="1"/>
          </p:cNvSpPr>
          <p:nvPr>
            <p:ph idx="1"/>
          </p:nvPr>
        </p:nvSpPr>
        <p:spPr>
          <a:xfrm>
            <a:off x="838200" y="1223890"/>
            <a:ext cx="10837986" cy="5387925"/>
          </a:xfrm>
        </p:spPr>
        <p:txBody>
          <a:bodyPr>
            <a:normAutofit/>
          </a:bodyPr>
          <a:lstStyle/>
          <a:p>
            <a:pPr marL="0" indent="0">
              <a:lnSpc>
                <a:spcPct val="100000"/>
              </a:lnSpc>
              <a:buNone/>
            </a:pPr>
            <a:r>
              <a:rPr lang="en-US" sz="2200" dirty="0" smtClean="0">
                <a:latin typeface="Arial" panose="020B0604020202020204" pitchFamily="34" charset="0"/>
                <a:cs typeface="Arial" panose="020B0604020202020204" pitchFamily="34" charset="0"/>
              </a:rPr>
              <a:t>District, City  </a:t>
            </a:r>
            <a:r>
              <a:rPr lang="en-US" sz="2200" dirty="0">
                <a:latin typeface="Arial" panose="020B0604020202020204" pitchFamily="34" charset="0"/>
                <a:cs typeface="Arial" panose="020B0604020202020204" pitchFamily="34" charset="0"/>
              </a:rPr>
              <a:t>and Municipal LGs can use the DDEG </a:t>
            </a:r>
            <a:r>
              <a:rPr lang="en-US" sz="2200" dirty="0" smtClean="0">
                <a:latin typeface="Arial" panose="020B0604020202020204" pitchFamily="34" charset="0"/>
                <a:cs typeface="Arial" panose="020B0604020202020204" pitchFamily="34" charset="0"/>
              </a:rPr>
              <a:t>for:</a:t>
            </a:r>
          </a:p>
          <a:p>
            <a:pPr>
              <a:lnSpc>
                <a:spcPct val="100000"/>
              </a:lnSpc>
              <a:buFont typeface="Wingdings" panose="05000000000000000000" pitchFamily="2" charset="2"/>
              <a:buChar char="q"/>
            </a:pPr>
            <a:r>
              <a:rPr lang="en-US" sz="2200" dirty="0" smtClean="0">
                <a:latin typeface="Arial" panose="020B0604020202020204" pitchFamily="34" charset="0"/>
                <a:cs typeface="Arial" panose="020B0604020202020204" pitchFamily="34" charset="0"/>
              </a:rPr>
              <a:t>Infrastructure  Development within </a:t>
            </a:r>
            <a:r>
              <a:rPr lang="en-US" sz="2200" dirty="0">
                <a:latin typeface="Arial" panose="020B0604020202020204" pitchFamily="34" charset="0"/>
                <a:cs typeface="Arial" panose="020B0604020202020204" pitchFamily="34" charset="0"/>
              </a:rPr>
              <a:t>the mandate of LGs according to LGs own local priorities and </a:t>
            </a:r>
            <a:r>
              <a:rPr lang="en-US" sz="2200" dirty="0" smtClean="0">
                <a:latin typeface="Arial" panose="020B0604020202020204" pitchFamily="34" charset="0"/>
                <a:cs typeface="Arial" panose="020B0604020202020204" pitchFamily="34" charset="0"/>
              </a:rPr>
              <a:t>needs.</a:t>
            </a:r>
            <a:endParaRPr lang="en-US" sz="2200" dirty="0">
              <a:latin typeface="Arial" panose="020B0604020202020204" pitchFamily="34" charset="0"/>
              <a:cs typeface="Arial" panose="020B0604020202020204" pitchFamily="34" charset="0"/>
            </a:endParaRPr>
          </a:p>
          <a:p>
            <a:pPr>
              <a:lnSpc>
                <a:spcPct val="100000"/>
              </a:lnSpc>
              <a:buFont typeface="Wingdings" panose="05000000000000000000" pitchFamily="2" charset="2"/>
              <a:buChar char="q"/>
            </a:pPr>
            <a:r>
              <a:rPr lang="en-US" sz="2200" dirty="0" smtClean="0">
                <a:latin typeface="Arial" panose="020B0604020202020204" pitchFamily="34" charset="0"/>
                <a:cs typeface="Arial" panose="020B0604020202020204" pitchFamily="34" charset="0"/>
              </a:rPr>
              <a:t>Investment </a:t>
            </a:r>
            <a:r>
              <a:rPr lang="en-US" sz="2200" dirty="0">
                <a:latin typeface="Arial" panose="020B0604020202020204" pitchFamily="34" charset="0"/>
                <a:cs typeface="Arial" panose="020B0604020202020204" pitchFamily="34" charset="0"/>
              </a:rPr>
              <a:t>servicing/monitoring of </a:t>
            </a:r>
            <a:r>
              <a:rPr lang="en-US" sz="2200" dirty="0" smtClean="0">
                <a:latin typeface="Arial" panose="020B0604020202020204" pitchFamily="34" charset="0"/>
                <a:cs typeface="Arial" panose="020B0604020202020204" pitchFamily="34" charset="0"/>
              </a:rPr>
              <a:t>DDEG projects</a:t>
            </a:r>
          </a:p>
          <a:p>
            <a:pPr>
              <a:lnSpc>
                <a:spcPct val="100000"/>
              </a:lnSpc>
              <a:buFont typeface="Wingdings" panose="05000000000000000000" pitchFamily="2" charset="2"/>
              <a:buChar char="q"/>
            </a:pPr>
            <a:r>
              <a:rPr lang="en-US" sz="2200" dirty="0" smtClean="0">
                <a:latin typeface="Arial" panose="020B0604020202020204" pitchFamily="34" charset="0"/>
                <a:cs typeface="Arial" panose="020B0604020202020204" pitchFamily="34" charset="0"/>
              </a:rPr>
              <a:t>Performance </a:t>
            </a:r>
            <a:r>
              <a:rPr lang="en-US" sz="2200" dirty="0">
                <a:latin typeface="Arial" panose="020B0604020202020204" pitchFamily="34" charset="0"/>
                <a:cs typeface="Arial" panose="020B0604020202020204" pitchFamily="34" charset="0"/>
              </a:rPr>
              <a:t>Improvement support within the maximum thresholds provided below: </a:t>
            </a:r>
          </a:p>
          <a:p>
            <a:pPr lvl="1">
              <a:lnSpc>
                <a:spcPct val="100000"/>
              </a:lnSpc>
            </a:pPr>
            <a:endParaRPr lang="en-US" sz="2200" dirty="0">
              <a:latin typeface="Arial" panose="020B0604020202020204" pitchFamily="34" charset="0"/>
              <a:cs typeface="Arial" panose="020B0604020202020204" pitchFamily="34" charset="0"/>
            </a:endParaRPr>
          </a:p>
          <a:p>
            <a:pPr lvl="1">
              <a:lnSpc>
                <a:spcPct val="100000"/>
              </a:lnSpc>
            </a:pPr>
            <a:endParaRPr lang="en-US" sz="2200" dirty="0">
              <a:latin typeface="Arial" panose="020B0604020202020204" pitchFamily="34" charset="0"/>
              <a:cs typeface="Arial" panose="020B0604020202020204" pitchFamily="34" charset="0"/>
            </a:endParaRPr>
          </a:p>
          <a:p>
            <a:pPr lvl="1">
              <a:lnSpc>
                <a:spcPct val="100000"/>
              </a:lnSpc>
            </a:pPr>
            <a:endParaRPr lang="en-US" sz="2200" dirty="0">
              <a:latin typeface="Arial" panose="020B0604020202020204" pitchFamily="34" charset="0"/>
              <a:cs typeface="Arial" panose="020B0604020202020204" pitchFamily="34" charset="0"/>
            </a:endParaRPr>
          </a:p>
          <a:p>
            <a:pPr lvl="1">
              <a:lnSpc>
                <a:spcPct val="100000"/>
              </a:lnSpc>
            </a:pPr>
            <a:endParaRPr lang="en-US" sz="2200" dirty="0">
              <a:latin typeface="Arial" panose="020B0604020202020204" pitchFamily="34" charset="0"/>
              <a:cs typeface="Arial" panose="020B0604020202020204" pitchFamily="34" charset="0"/>
            </a:endParaRPr>
          </a:p>
          <a:p>
            <a:pPr lvl="1">
              <a:lnSpc>
                <a:spcPct val="100000"/>
              </a:lnSpc>
            </a:pPr>
            <a:endParaRPr lang="en-US" sz="2200" dirty="0">
              <a:latin typeface="Arial" panose="020B0604020202020204" pitchFamily="34" charset="0"/>
              <a:cs typeface="Arial" panose="020B0604020202020204" pitchFamily="34" charset="0"/>
            </a:endParaRPr>
          </a:p>
          <a:p>
            <a:pPr lvl="1">
              <a:lnSpc>
                <a:spcPct val="100000"/>
              </a:lnSpc>
            </a:pPr>
            <a:endParaRPr lang="en-US" sz="2200" dirty="0">
              <a:latin typeface="Arial" panose="020B0604020202020204" pitchFamily="34" charset="0"/>
              <a:cs typeface="Arial" panose="020B0604020202020204" pitchFamily="34" charset="0"/>
            </a:endParaRPr>
          </a:p>
          <a:p>
            <a:pPr lvl="1">
              <a:lnSpc>
                <a:spcPct val="100000"/>
              </a:lnSpc>
            </a:pPr>
            <a:endParaRPr lang="en-US" sz="2000" dirty="0"/>
          </a:p>
          <a:p>
            <a:pPr marL="0" indent="0">
              <a:buNone/>
            </a:pPr>
            <a:endParaRPr lang="en-US" dirty="0"/>
          </a:p>
        </p:txBody>
      </p:sp>
      <p:graphicFrame>
        <p:nvGraphicFramePr>
          <p:cNvPr id="14" name="Table 13">
            <a:extLst>
              <a:ext uri="{FF2B5EF4-FFF2-40B4-BE49-F238E27FC236}">
                <a16:creationId xmlns:a16="http://schemas.microsoft.com/office/drawing/2014/main" id="{78B85163-F682-46B9-9885-52C58FCFCB3A}"/>
              </a:ext>
            </a:extLst>
          </p:cNvPr>
          <p:cNvGraphicFramePr>
            <a:graphicFrameLocks noGrp="1"/>
          </p:cNvGraphicFramePr>
          <p:nvPr>
            <p:extLst>
              <p:ext uri="{D42A27DB-BD31-4B8C-83A1-F6EECF244321}">
                <p14:modId xmlns:p14="http://schemas.microsoft.com/office/powerpoint/2010/main" val="4186909028"/>
              </p:ext>
            </p:extLst>
          </p:nvPr>
        </p:nvGraphicFramePr>
        <p:xfrm>
          <a:off x="1200271" y="3643413"/>
          <a:ext cx="9814732" cy="2485244"/>
        </p:xfrm>
        <a:graphic>
          <a:graphicData uri="http://schemas.openxmlformats.org/drawingml/2006/table">
            <a:tbl>
              <a:tblPr firstRow="1" firstCol="1" bandRow="1">
                <a:tableStyleId>{5C22544A-7EE6-4342-B048-85BDC9FD1C3A}</a:tableStyleId>
              </a:tblPr>
              <a:tblGrid>
                <a:gridCol w="7850694">
                  <a:extLst>
                    <a:ext uri="{9D8B030D-6E8A-4147-A177-3AD203B41FA5}">
                      <a16:colId xmlns:a16="http://schemas.microsoft.com/office/drawing/2014/main" val="3272042220"/>
                    </a:ext>
                  </a:extLst>
                </a:gridCol>
                <a:gridCol w="1964038">
                  <a:extLst>
                    <a:ext uri="{9D8B030D-6E8A-4147-A177-3AD203B41FA5}">
                      <a16:colId xmlns:a16="http://schemas.microsoft.com/office/drawing/2014/main" val="1716183464"/>
                    </a:ext>
                  </a:extLst>
                </a:gridCol>
              </a:tblGrid>
              <a:tr h="621311">
                <a:tc>
                  <a:txBody>
                    <a:bodyPr/>
                    <a:lstStyle/>
                    <a:p>
                      <a:pPr marL="0" marR="0">
                        <a:lnSpc>
                          <a:spcPct val="107000"/>
                        </a:lnSpc>
                        <a:spcBef>
                          <a:spcPts val="0"/>
                        </a:spcBef>
                        <a:spcAft>
                          <a:spcPts val="0"/>
                        </a:spcAft>
                      </a:pPr>
                      <a:r>
                        <a:rPr lang="en-GB" sz="1800" dirty="0">
                          <a:effectLst/>
                        </a:rPr>
                        <a:t>Main Expenditure Items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1800">
                          <a:effectLst/>
                        </a:rPr>
                        <a:t>Threshold</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82633872"/>
                  </a:ext>
                </a:extLst>
              </a:tr>
              <a:tr h="621311">
                <a:tc>
                  <a:txBody>
                    <a:bodyPr/>
                    <a:lstStyle/>
                    <a:p>
                      <a:pPr marL="0" marR="0">
                        <a:lnSpc>
                          <a:spcPct val="107000"/>
                        </a:lnSpc>
                        <a:spcBef>
                          <a:spcPts val="0"/>
                        </a:spcBef>
                        <a:spcAft>
                          <a:spcPts val="0"/>
                        </a:spcAft>
                      </a:pPr>
                      <a:r>
                        <a:rPr lang="en-GB" sz="1800" dirty="0">
                          <a:effectLst/>
                        </a:rPr>
                        <a:t>Infrastructure Projects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1800" dirty="0">
                          <a:effectLst/>
                        </a:rPr>
                        <a:t>Minimum 80%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38394771"/>
                  </a:ext>
                </a:extLst>
              </a:tr>
              <a:tr h="621311">
                <a:tc>
                  <a:txBody>
                    <a:bodyPr/>
                    <a:lstStyle/>
                    <a:p>
                      <a:pPr marL="0" marR="0">
                        <a:lnSpc>
                          <a:spcPct val="107000"/>
                        </a:lnSpc>
                        <a:spcBef>
                          <a:spcPts val="0"/>
                        </a:spcBef>
                        <a:spcAft>
                          <a:spcPts val="0"/>
                        </a:spcAft>
                      </a:pPr>
                      <a:r>
                        <a:rPr lang="en-GB" sz="1800" dirty="0">
                          <a:effectLst/>
                        </a:rPr>
                        <a:t>Investment Servicing and Monitoring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1800" dirty="0">
                          <a:effectLst/>
                        </a:rPr>
                        <a:t>Maximum 10%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00188859"/>
                  </a:ext>
                </a:extLst>
              </a:tr>
              <a:tr h="621311">
                <a:tc>
                  <a:txBody>
                    <a:bodyPr/>
                    <a:lstStyle/>
                    <a:p>
                      <a:pPr marL="0" marR="0">
                        <a:lnSpc>
                          <a:spcPct val="107000"/>
                        </a:lnSpc>
                        <a:spcBef>
                          <a:spcPts val="0"/>
                        </a:spcBef>
                        <a:spcAft>
                          <a:spcPts val="0"/>
                        </a:spcAft>
                      </a:pPr>
                      <a:r>
                        <a:rPr lang="en-GB" sz="1800" dirty="0">
                          <a:effectLst/>
                        </a:rPr>
                        <a:t>Performance Improvement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1800" dirty="0">
                          <a:effectLst/>
                        </a:rPr>
                        <a:t>Maximum 10%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93166054"/>
                  </a:ext>
                </a:extLst>
              </a:tr>
            </a:tbl>
          </a:graphicData>
        </a:graphic>
      </p:graphicFrame>
      <p:sp>
        <p:nvSpPr>
          <p:cNvPr id="4" name="Slide Number Placeholder 3"/>
          <p:cNvSpPr>
            <a:spLocks noGrp="1"/>
          </p:cNvSpPr>
          <p:nvPr>
            <p:ph type="sldNum" sz="quarter" idx="12"/>
          </p:nvPr>
        </p:nvSpPr>
        <p:spPr/>
        <p:txBody>
          <a:bodyPr/>
          <a:lstStyle/>
          <a:p>
            <a:fld id="{52A4F15D-8E49-495E-8C38-B6C68B07BE1E}" type="slidenum">
              <a:rPr lang="en-GB" smtClean="0"/>
              <a:t>11</a:t>
            </a:fld>
            <a:endParaRPr lang="en-GB"/>
          </a:p>
        </p:txBody>
      </p:sp>
    </p:spTree>
    <p:extLst>
      <p:ext uri="{BB962C8B-B14F-4D97-AF65-F5344CB8AC3E}">
        <p14:creationId xmlns:p14="http://schemas.microsoft.com/office/powerpoint/2010/main" val="14865818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Guidelines for Use of DDEG in </a:t>
            </a:r>
            <a:r>
              <a:rPr lang="en-US" b="1" dirty="0" smtClean="0">
                <a:latin typeface="Arial" panose="020B0604020202020204" pitchFamily="34" charset="0"/>
                <a:cs typeface="Arial" panose="020B0604020202020204" pitchFamily="34" charset="0"/>
              </a:rPr>
              <a:t>Districts, Cities </a:t>
            </a:r>
            <a:r>
              <a:rPr lang="en-US" b="1" dirty="0">
                <a:latin typeface="Arial" panose="020B0604020202020204" pitchFamily="34" charset="0"/>
                <a:cs typeface="Arial" panose="020B0604020202020204" pitchFamily="34" charset="0"/>
              </a:rPr>
              <a:t>and </a:t>
            </a:r>
            <a:r>
              <a:rPr lang="en-US" b="1" dirty="0" smtClean="0">
                <a:latin typeface="Arial" panose="020B0604020202020204" pitchFamily="34" charset="0"/>
                <a:cs typeface="Arial" panose="020B0604020202020204" pitchFamily="34" charset="0"/>
              </a:rPr>
              <a:t>Municipalities…..</a:t>
            </a:r>
            <a:endParaRPr lang="en-US" dirty="0"/>
          </a:p>
        </p:txBody>
      </p:sp>
      <p:sp>
        <p:nvSpPr>
          <p:cNvPr id="3" name="Content Placeholder 2"/>
          <p:cNvSpPr>
            <a:spLocks noGrp="1"/>
          </p:cNvSpPr>
          <p:nvPr>
            <p:ph idx="1"/>
          </p:nvPr>
        </p:nvSpPr>
        <p:spPr/>
        <p:txBody>
          <a:bodyPr/>
          <a:lstStyle/>
          <a:p>
            <a:pPr lvl="1">
              <a:lnSpc>
                <a:spcPct val="100000"/>
              </a:lnSpc>
              <a:buFont typeface="Wingdings" panose="05000000000000000000" pitchFamily="2" charset="2"/>
              <a:buChar char="q"/>
            </a:pPr>
            <a:r>
              <a:rPr lang="en-US" sz="3200" dirty="0">
                <a:latin typeface="Arial" panose="020B0604020202020204" pitchFamily="34" charset="0"/>
                <a:cs typeface="Arial" panose="020B0604020202020204" pitchFamily="34" charset="0"/>
              </a:rPr>
              <a:t>Eligible and ineligible </a:t>
            </a:r>
            <a:r>
              <a:rPr lang="en-US" sz="3200" dirty="0" smtClean="0">
                <a:latin typeface="Arial" panose="020B0604020202020204" pitchFamily="34" charset="0"/>
                <a:cs typeface="Arial" panose="020B0604020202020204" pitchFamily="34" charset="0"/>
              </a:rPr>
              <a:t>items have </a:t>
            </a:r>
            <a:r>
              <a:rPr lang="en-US" sz="3200" dirty="0">
                <a:latin typeface="Arial" panose="020B0604020202020204" pitchFamily="34" charset="0"/>
                <a:cs typeface="Arial" panose="020B0604020202020204" pitchFamily="34" charset="0"/>
              </a:rPr>
              <a:t>been specified in the guidelines</a:t>
            </a:r>
          </a:p>
          <a:p>
            <a:pPr lvl="1">
              <a:lnSpc>
                <a:spcPct val="100000"/>
              </a:lnSpc>
              <a:buFont typeface="Wingdings" panose="05000000000000000000" pitchFamily="2" charset="2"/>
              <a:buChar char="q"/>
            </a:pPr>
            <a:r>
              <a:rPr lang="en-US" sz="3200" dirty="0">
                <a:latin typeface="Arial" panose="020B0604020202020204" pitchFamily="34" charset="0"/>
                <a:cs typeface="Arial" panose="020B0604020202020204" pitchFamily="34" charset="0"/>
              </a:rPr>
              <a:t>The process and timelines for development of the </a:t>
            </a:r>
            <a:r>
              <a:rPr lang="en-US" sz="3200" b="1" dirty="0">
                <a:latin typeface="Arial" panose="020B0604020202020204" pitchFamily="34" charset="0"/>
                <a:cs typeface="Arial" panose="020B0604020202020204" pitchFamily="34" charset="0"/>
              </a:rPr>
              <a:t>Annual Work plan and budget</a:t>
            </a:r>
            <a:r>
              <a:rPr lang="en-US" sz="3200" dirty="0">
                <a:latin typeface="Arial" panose="020B0604020202020204" pitchFamily="34" charset="0"/>
                <a:cs typeface="Arial" panose="020B0604020202020204" pitchFamily="34" charset="0"/>
              </a:rPr>
              <a:t>, </a:t>
            </a:r>
            <a:r>
              <a:rPr lang="en-US" sz="3200" b="1" dirty="0">
                <a:latin typeface="Arial" panose="020B0604020202020204" pitchFamily="34" charset="0"/>
                <a:cs typeface="Arial" panose="020B0604020202020204" pitchFamily="34" charset="0"/>
              </a:rPr>
              <a:t>procurement</a:t>
            </a:r>
            <a:r>
              <a:rPr lang="en-US" sz="3200" dirty="0">
                <a:latin typeface="Arial" panose="020B0604020202020204" pitchFamily="34" charset="0"/>
                <a:cs typeface="Arial" panose="020B0604020202020204" pitchFamily="34" charset="0"/>
              </a:rPr>
              <a:t>, </a:t>
            </a:r>
            <a:r>
              <a:rPr lang="en-US" sz="3200" b="1" dirty="0">
                <a:latin typeface="Arial" panose="020B0604020202020204" pitchFamily="34" charset="0"/>
                <a:cs typeface="Arial" panose="020B0604020202020204" pitchFamily="34" charset="0"/>
              </a:rPr>
              <a:t>contract management</a:t>
            </a:r>
            <a:r>
              <a:rPr lang="en-US" sz="3200" dirty="0">
                <a:latin typeface="Arial" panose="020B0604020202020204" pitchFamily="34" charset="0"/>
                <a:cs typeface="Arial" panose="020B0604020202020204" pitchFamily="34" charset="0"/>
              </a:rPr>
              <a:t> and </a:t>
            </a:r>
            <a:r>
              <a:rPr lang="en-US" sz="3200" b="1" dirty="0">
                <a:latin typeface="Arial" panose="020B0604020202020204" pitchFamily="34" charset="0"/>
                <a:cs typeface="Arial" panose="020B0604020202020204" pitchFamily="34" charset="0"/>
              </a:rPr>
              <a:t>reporting</a:t>
            </a:r>
            <a:r>
              <a:rPr lang="en-US" sz="3200" dirty="0">
                <a:latin typeface="Arial" panose="020B0604020202020204" pitchFamily="34" charset="0"/>
                <a:cs typeface="Arial" panose="020B0604020202020204" pitchFamily="34" charset="0"/>
              </a:rPr>
              <a:t> for each of </a:t>
            </a:r>
            <a:r>
              <a:rPr lang="en-US" sz="3200" dirty="0" smtClean="0">
                <a:latin typeface="Arial" panose="020B0604020202020204" pitchFamily="34" charset="0"/>
                <a:cs typeface="Arial" panose="020B0604020202020204" pitchFamily="34" charset="0"/>
              </a:rPr>
              <a:t>the activities </a:t>
            </a:r>
            <a:r>
              <a:rPr lang="en-US" sz="3200" dirty="0">
                <a:latin typeface="Arial" panose="020B0604020202020204" pitchFamily="34" charset="0"/>
                <a:cs typeface="Arial" panose="020B0604020202020204" pitchFamily="34" charset="0"/>
              </a:rPr>
              <a:t>has been clearly elaborated in the guidelines</a:t>
            </a:r>
          </a:p>
          <a:p>
            <a:pPr lvl="1">
              <a:lnSpc>
                <a:spcPct val="100000"/>
              </a:lnSpc>
            </a:pPr>
            <a:endParaRPr lang="en-US" sz="2200" dirty="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2"/>
          </p:nvPr>
        </p:nvSpPr>
        <p:spPr/>
        <p:txBody>
          <a:bodyPr/>
          <a:lstStyle/>
          <a:p>
            <a:fld id="{52A4F15D-8E49-495E-8C38-B6C68B07BE1E}" type="slidenum">
              <a:rPr lang="en-GB" smtClean="0"/>
              <a:t>12</a:t>
            </a:fld>
            <a:endParaRPr lang="en-GB"/>
          </a:p>
        </p:txBody>
      </p:sp>
    </p:spTree>
    <p:extLst>
      <p:ext uri="{BB962C8B-B14F-4D97-AF65-F5344CB8AC3E}">
        <p14:creationId xmlns:p14="http://schemas.microsoft.com/office/powerpoint/2010/main" val="2075289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A43A9-A070-49B7-A739-F0C9110387A7}"/>
              </a:ext>
            </a:extLst>
          </p:cNvPr>
          <p:cNvSpPr>
            <a:spLocks noGrp="1"/>
          </p:cNvSpPr>
          <p:nvPr>
            <p:ph type="title"/>
          </p:nvPr>
        </p:nvSpPr>
        <p:spPr>
          <a:xfrm>
            <a:off x="838200" y="365125"/>
            <a:ext cx="10515600" cy="985373"/>
          </a:xfrm>
        </p:spPr>
        <p:txBody>
          <a:bodyPr>
            <a:normAutofit/>
          </a:bodyPr>
          <a:lstStyle/>
          <a:p>
            <a:pPr algn="ctr"/>
            <a:r>
              <a:rPr lang="en-US" sz="3600" b="1" dirty="0">
                <a:latin typeface="Arial" panose="020B0604020202020204" pitchFamily="34" charset="0"/>
                <a:cs typeface="Arial" panose="020B0604020202020204" pitchFamily="34" charset="0"/>
              </a:rPr>
              <a:t>Infrastructure investments</a:t>
            </a:r>
          </a:p>
        </p:txBody>
      </p:sp>
      <p:sp>
        <p:nvSpPr>
          <p:cNvPr id="3" name="Content Placeholder 2">
            <a:extLst>
              <a:ext uri="{FF2B5EF4-FFF2-40B4-BE49-F238E27FC236}">
                <a16:creationId xmlns:a16="http://schemas.microsoft.com/office/drawing/2014/main" id="{BDB6D8F3-A4A8-4C68-956F-29E8A2600C96}"/>
              </a:ext>
            </a:extLst>
          </p:cNvPr>
          <p:cNvSpPr>
            <a:spLocks noGrp="1"/>
          </p:cNvSpPr>
          <p:nvPr>
            <p:ph idx="1"/>
          </p:nvPr>
        </p:nvSpPr>
        <p:spPr>
          <a:xfrm>
            <a:off x="838200" y="1460310"/>
            <a:ext cx="10816988" cy="5032565"/>
          </a:xfrm>
        </p:spPr>
        <p:txBody>
          <a:bodyPr>
            <a:normAutofit/>
          </a:bodyPr>
          <a:lstStyle/>
          <a:p>
            <a:pPr>
              <a:buFont typeface="Wingdings" panose="05000000000000000000" pitchFamily="2" charset="2"/>
              <a:buChar char="q"/>
            </a:pPr>
            <a:r>
              <a:rPr lang="en-US" dirty="0">
                <a:latin typeface="Arial" panose="020B0604020202020204" pitchFamily="34" charset="0"/>
                <a:cs typeface="Arial" panose="020B0604020202020204" pitchFamily="34" charset="0"/>
              </a:rPr>
              <a:t>Eligible activities are specified in the guidelines in detail and by budget code</a:t>
            </a:r>
          </a:p>
          <a:p>
            <a:pPr>
              <a:buFont typeface="Wingdings" panose="05000000000000000000" pitchFamily="2" charset="2"/>
              <a:buChar char="q"/>
            </a:pPr>
            <a:r>
              <a:rPr lang="en-US" dirty="0">
                <a:latin typeface="Arial" panose="020B0604020202020204" pitchFamily="34" charset="0"/>
                <a:cs typeface="Arial" panose="020B0604020202020204" pitchFamily="34" charset="0"/>
              </a:rPr>
              <a:t>Ineligible list of activities include:</a:t>
            </a:r>
          </a:p>
          <a:p>
            <a:pPr marL="971550" lvl="1" indent="-514350">
              <a:buFont typeface="+mj-lt"/>
              <a:buAutoNum type="romanLcPeriod"/>
            </a:pPr>
            <a:r>
              <a:rPr lang="en-US" dirty="0">
                <a:latin typeface="Arial" panose="020B0604020202020204" pitchFamily="34" charset="0"/>
                <a:cs typeface="Arial" panose="020B0604020202020204" pitchFamily="34" charset="0"/>
              </a:rPr>
              <a:t>Recurrent cost activities;</a:t>
            </a:r>
          </a:p>
          <a:p>
            <a:pPr marL="971550" lvl="1" indent="-514350">
              <a:buFont typeface="+mj-lt"/>
              <a:buAutoNum type="romanLcPeriod"/>
            </a:pPr>
            <a:r>
              <a:rPr lang="en-US" dirty="0" smtClean="0">
                <a:latin typeface="Arial" panose="020B0604020202020204" pitchFamily="34" charset="0"/>
                <a:cs typeface="Arial" panose="020B0604020202020204" pitchFamily="34" charset="0"/>
              </a:rPr>
              <a:t>Purchase </a:t>
            </a:r>
            <a:r>
              <a:rPr lang="en-US" dirty="0">
                <a:latin typeface="Arial" panose="020B0604020202020204" pitchFamily="34" charset="0"/>
                <a:cs typeface="Arial" panose="020B0604020202020204" pitchFamily="34" charset="0"/>
              </a:rPr>
              <a:t>and repair of vehicles;</a:t>
            </a:r>
          </a:p>
          <a:p>
            <a:pPr marL="971550" lvl="1" indent="-514350">
              <a:buFont typeface="+mj-lt"/>
              <a:buAutoNum type="romanLcPeriod"/>
            </a:pPr>
            <a:r>
              <a:rPr lang="en-US" dirty="0">
                <a:latin typeface="Arial" panose="020B0604020202020204" pitchFamily="34" charset="0"/>
                <a:cs typeface="Arial" panose="020B0604020202020204" pitchFamily="34" charset="0"/>
              </a:rPr>
              <a:t>Projects with unsettled land issues</a:t>
            </a:r>
          </a:p>
          <a:p>
            <a:pPr marL="971550" lvl="1" indent="-514350">
              <a:buFont typeface="+mj-lt"/>
              <a:buAutoNum type="romanLcPeriod"/>
            </a:pPr>
            <a:r>
              <a:rPr lang="en-US" dirty="0">
                <a:latin typeface="Arial" panose="020B0604020202020204" pitchFamily="34" charset="0"/>
                <a:cs typeface="Arial" panose="020B0604020202020204" pitchFamily="34" charset="0"/>
              </a:rPr>
              <a:t>Purchase </a:t>
            </a:r>
            <a:r>
              <a:rPr lang="en-US" dirty="0" smtClean="0">
                <a:latin typeface="Arial" panose="020B0604020202020204" pitchFamily="34" charset="0"/>
                <a:cs typeface="Arial" panose="020B0604020202020204" pitchFamily="34" charset="0"/>
              </a:rPr>
              <a:t>of </a:t>
            </a:r>
            <a:r>
              <a:rPr lang="en-US" dirty="0">
                <a:latin typeface="Arial" panose="020B0604020202020204" pitchFamily="34" charset="0"/>
                <a:cs typeface="Arial" panose="020B0604020202020204" pitchFamily="34" charset="0"/>
              </a:rPr>
              <a:t>Land (land will be provided by the LGs as a co-funding requirement) </a:t>
            </a:r>
          </a:p>
          <a:p>
            <a:pPr marL="971550" lvl="1" indent="-514350">
              <a:buFont typeface="+mj-lt"/>
              <a:buAutoNum type="romanLcPeriod"/>
            </a:pPr>
            <a:r>
              <a:rPr lang="en-US" dirty="0">
                <a:latin typeface="Arial" panose="020B0604020202020204" pitchFamily="34" charset="0"/>
                <a:cs typeface="Arial" panose="020B0604020202020204" pitchFamily="34" charset="0"/>
              </a:rPr>
              <a:t>Private goods and private business with exclusive options for utilization</a:t>
            </a:r>
          </a:p>
          <a:p>
            <a:pPr marL="971550" lvl="1" indent="-514350">
              <a:buFont typeface="+mj-lt"/>
              <a:buAutoNum type="romanLcPeriod"/>
            </a:pPr>
            <a:r>
              <a:rPr lang="en-US" dirty="0">
                <a:latin typeface="Arial" panose="020B0604020202020204" pitchFamily="34" charset="0"/>
                <a:cs typeface="Arial" panose="020B0604020202020204" pitchFamily="34" charset="0"/>
              </a:rPr>
              <a:t>All kinds of credit schemes and insurances, guarantees etc. </a:t>
            </a:r>
          </a:p>
          <a:p>
            <a:pPr marL="971550" lvl="1" indent="-514350">
              <a:buFont typeface="+mj-lt"/>
              <a:buAutoNum type="romanLcPeriod"/>
            </a:pPr>
            <a:r>
              <a:rPr lang="en-US" dirty="0">
                <a:latin typeface="Arial" panose="020B0604020202020204" pitchFamily="34" charset="0"/>
                <a:cs typeface="Arial" panose="020B0604020202020204" pitchFamily="34" charset="0"/>
              </a:rPr>
              <a:t>Projects which have a detrimental environmental/and or social impact</a:t>
            </a:r>
          </a:p>
          <a:p>
            <a:pPr marL="971550" lvl="1" indent="-514350">
              <a:buFont typeface="+mj-lt"/>
              <a:buAutoNum type="romanLcPeriod"/>
            </a:pPr>
            <a:r>
              <a:rPr lang="en-US" dirty="0">
                <a:latin typeface="Arial" panose="020B0604020202020204" pitchFamily="34" charset="0"/>
                <a:cs typeface="Arial" panose="020B0604020202020204" pitchFamily="34" charset="0"/>
              </a:rPr>
              <a:t>Projects which are not following public design standards</a:t>
            </a:r>
          </a:p>
          <a:p>
            <a:endParaRPr lang="en-US" dirty="0"/>
          </a:p>
        </p:txBody>
      </p:sp>
      <p:sp>
        <p:nvSpPr>
          <p:cNvPr id="4" name="Slide Number Placeholder 3"/>
          <p:cNvSpPr>
            <a:spLocks noGrp="1"/>
          </p:cNvSpPr>
          <p:nvPr>
            <p:ph type="sldNum" sz="quarter" idx="12"/>
          </p:nvPr>
        </p:nvSpPr>
        <p:spPr/>
        <p:txBody>
          <a:bodyPr/>
          <a:lstStyle/>
          <a:p>
            <a:fld id="{52A4F15D-8E49-495E-8C38-B6C68B07BE1E}" type="slidenum">
              <a:rPr lang="en-GB" smtClean="0"/>
              <a:t>13</a:t>
            </a:fld>
            <a:endParaRPr lang="en-GB"/>
          </a:p>
        </p:txBody>
      </p:sp>
    </p:spTree>
    <p:extLst>
      <p:ext uri="{BB962C8B-B14F-4D97-AF65-F5344CB8AC3E}">
        <p14:creationId xmlns:p14="http://schemas.microsoft.com/office/powerpoint/2010/main" val="17024804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95FA2-5BC0-4DF8-80D7-BDF861A26CCE}"/>
              </a:ext>
            </a:extLst>
          </p:cNvPr>
          <p:cNvSpPr>
            <a:spLocks noGrp="1"/>
          </p:cNvSpPr>
          <p:nvPr>
            <p:ph type="title"/>
          </p:nvPr>
        </p:nvSpPr>
        <p:spPr/>
        <p:txBody>
          <a:bodyPr>
            <a:normAutofit/>
          </a:bodyPr>
          <a:lstStyle/>
          <a:p>
            <a:pPr algn="ctr"/>
            <a:r>
              <a:rPr lang="en-US" sz="3600" b="1" dirty="0">
                <a:latin typeface="Arial" panose="020B0604020202020204" pitchFamily="34" charset="0"/>
                <a:cs typeface="Arial" panose="020B0604020202020204" pitchFamily="34" charset="0"/>
              </a:rPr>
              <a:t>Investment Service activities</a:t>
            </a:r>
          </a:p>
        </p:txBody>
      </p:sp>
      <p:sp>
        <p:nvSpPr>
          <p:cNvPr id="3" name="Content Placeholder 2">
            <a:extLst>
              <a:ext uri="{FF2B5EF4-FFF2-40B4-BE49-F238E27FC236}">
                <a16:creationId xmlns:a16="http://schemas.microsoft.com/office/drawing/2014/main" id="{F5EB1CC5-4F56-4D7C-B847-6DC41C1E140C}"/>
              </a:ext>
            </a:extLst>
          </p:cNvPr>
          <p:cNvSpPr>
            <a:spLocks noGrp="1"/>
          </p:cNvSpPr>
          <p:nvPr>
            <p:ph idx="1"/>
          </p:nvPr>
        </p:nvSpPr>
        <p:spPr>
          <a:xfrm>
            <a:off x="838200" y="1317171"/>
            <a:ext cx="10515600" cy="5725886"/>
          </a:xfrm>
        </p:spPr>
        <p:txBody>
          <a:bodyPr>
            <a:noAutofit/>
          </a:bodyPr>
          <a:lstStyle/>
          <a:p>
            <a:pPr>
              <a:buFont typeface="Wingdings" panose="05000000000000000000" pitchFamily="2" charset="2"/>
              <a:buChar char="q"/>
            </a:pPr>
            <a:r>
              <a:rPr lang="en-US" sz="2300" dirty="0">
                <a:latin typeface="Arial" panose="020B0604020202020204" pitchFamily="34" charset="0"/>
                <a:cs typeface="Arial" panose="020B0604020202020204" pitchFamily="34" charset="0"/>
              </a:rPr>
              <a:t>These are activities that must be undertaken in order to properly plan, implement and monitor the construction of infrastructure projects. </a:t>
            </a:r>
            <a:r>
              <a:rPr lang="en-US" sz="2300" dirty="0" smtClean="0">
                <a:latin typeface="Arial" panose="020B0604020202020204" pitchFamily="34" charset="0"/>
                <a:cs typeface="Arial" panose="020B0604020202020204" pitchFamily="34" charset="0"/>
              </a:rPr>
              <a:t>These activities include the following;</a:t>
            </a:r>
          </a:p>
          <a:p>
            <a:pPr marL="971550" lvl="1" indent="-514350" hangingPunct="0">
              <a:buFont typeface="+mj-lt"/>
              <a:buAutoNum type="romanLcPeriod"/>
            </a:pPr>
            <a:r>
              <a:rPr lang="en-GB" sz="2300" dirty="0">
                <a:latin typeface="Arial" panose="020B0604020202020204" pitchFamily="34" charset="0"/>
                <a:cs typeface="Arial" panose="020B0604020202020204" pitchFamily="34" charset="0"/>
              </a:rPr>
              <a:t>Project identification and appraisal (desk and </a:t>
            </a:r>
            <a:r>
              <a:rPr lang="en-GB" sz="2300" dirty="0" smtClean="0">
                <a:latin typeface="Arial" panose="020B0604020202020204" pitchFamily="34" charset="0"/>
                <a:cs typeface="Arial" panose="020B0604020202020204" pitchFamily="34" charset="0"/>
              </a:rPr>
              <a:t>field)</a:t>
            </a:r>
            <a:r>
              <a:rPr lang="en-GB" sz="2300" dirty="0">
                <a:latin typeface="Arial" panose="020B0604020202020204" pitchFamily="34" charset="0"/>
                <a:cs typeface="Arial" panose="020B0604020202020204" pitchFamily="34" charset="0"/>
              </a:rPr>
              <a:t> </a:t>
            </a:r>
            <a:endParaRPr lang="en-US" sz="2300" dirty="0">
              <a:latin typeface="Arial" panose="020B0604020202020204" pitchFamily="34" charset="0"/>
              <a:cs typeface="Arial" panose="020B0604020202020204" pitchFamily="34" charset="0"/>
            </a:endParaRPr>
          </a:p>
          <a:p>
            <a:pPr marL="971550" lvl="1" indent="-514350" hangingPunct="0">
              <a:buFont typeface="+mj-lt"/>
              <a:buAutoNum type="romanLcPeriod"/>
            </a:pPr>
            <a:r>
              <a:rPr lang="en-GB" sz="2300" dirty="0" smtClean="0">
                <a:latin typeface="Arial" panose="020B0604020202020204" pitchFamily="34" charset="0"/>
                <a:cs typeface="Arial" panose="020B0604020202020204" pitchFamily="34" charset="0"/>
              </a:rPr>
              <a:t>Preparation </a:t>
            </a:r>
            <a:r>
              <a:rPr lang="en-GB" sz="2300" dirty="0">
                <a:latin typeface="Arial" panose="020B0604020202020204" pitchFamily="34" charset="0"/>
                <a:cs typeface="Arial" panose="020B0604020202020204" pitchFamily="34" charset="0"/>
              </a:rPr>
              <a:t>of engineering designs and cost estimation, including design work on review of additional </a:t>
            </a:r>
            <a:r>
              <a:rPr lang="en-GB" sz="2300" dirty="0" smtClean="0">
                <a:latin typeface="Arial" panose="020B0604020202020204" pitchFamily="34" charset="0"/>
                <a:cs typeface="Arial" panose="020B0604020202020204" pitchFamily="34" charset="0"/>
              </a:rPr>
              <a:t>  costs </a:t>
            </a:r>
            <a:r>
              <a:rPr lang="en-GB" sz="2300" dirty="0">
                <a:latin typeface="Arial" panose="020B0604020202020204" pitchFamily="34" charset="0"/>
                <a:cs typeface="Arial" panose="020B0604020202020204" pitchFamily="34" charset="0"/>
              </a:rPr>
              <a:t>from impact from climate change and climate proofing of </a:t>
            </a:r>
            <a:r>
              <a:rPr lang="en-GB" sz="2300" dirty="0" smtClean="0">
                <a:latin typeface="Arial" panose="020B0604020202020204" pitchFamily="34" charset="0"/>
                <a:cs typeface="Arial" panose="020B0604020202020204" pitchFamily="34" charset="0"/>
              </a:rPr>
              <a:t>infrastructure</a:t>
            </a:r>
            <a:endParaRPr lang="en-US" sz="2300" dirty="0">
              <a:latin typeface="Arial" panose="020B0604020202020204" pitchFamily="34" charset="0"/>
              <a:cs typeface="Arial" panose="020B0604020202020204" pitchFamily="34" charset="0"/>
            </a:endParaRPr>
          </a:p>
          <a:p>
            <a:pPr marL="971550" lvl="1" indent="-514350" hangingPunct="0">
              <a:buFont typeface="+mj-lt"/>
              <a:buAutoNum type="romanLcPeriod"/>
            </a:pPr>
            <a:r>
              <a:rPr lang="en-GB" sz="2300" dirty="0" smtClean="0">
                <a:latin typeface="Arial" panose="020B0604020202020204" pitchFamily="34" charset="0"/>
                <a:cs typeface="Arial" panose="020B0604020202020204" pitchFamily="34" charset="0"/>
              </a:rPr>
              <a:t>Location studies for geotechnical, environmental, review of e.g. flood levels to ensure safety of existing buildings and studies of more resilient development in areas impacted</a:t>
            </a:r>
            <a:endParaRPr lang="en-US" sz="2300" dirty="0">
              <a:latin typeface="Arial" panose="020B0604020202020204" pitchFamily="34" charset="0"/>
              <a:cs typeface="Arial" panose="020B0604020202020204" pitchFamily="34" charset="0"/>
            </a:endParaRPr>
          </a:p>
          <a:p>
            <a:pPr marL="971550" lvl="1" indent="-514350" hangingPunct="0">
              <a:buFont typeface="+mj-lt"/>
              <a:buAutoNum type="romanLcPeriod"/>
            </a:pPr>
            <a:r>
              <a:rPr lang="en-GB" sz="2300" dirty="0" smtClean="0">
                <a:latin typeface="Arial" panose="020B0604020202020204" pitchFamily="34" charset="0"/>
                <a:cs typeface="Arial" panose="020B0604020202020204" pitchFamily="34" charset="0"/>
              </a:rPr>
              <a:t>Preparation </a:t>
            </a:r>
            <a:r>
              <a:rPr lang="en-GB" sz="2300" dirty="0">
                <a:latin typeface="Arial" panose="020B0604020202020204" pitchFamily="34" charset="0"/>
                <a:cs typeface="Arial" panose="020B0604020202020204" pitchFamily="34" charset="0"/>
              </a:rPr>
              <a:t>of bidding documents including preparation of </a:t>
            </a:r>
            <a:r>
              <a:rPr lang="en-GB" sz="2300" dirty="0" err="1" smtClean="0">
                <a:latin typeface="Arial" panose="020B0604020202020204" pitchFamily="34" charset="0"/>
                <a:cs typeface="Arial" panose="020B0604020202020204" pitchFamily="34" charset="0"/>
              </a:rPr>
              <a:t>BoQs</a:t>
            </a:r>
            <a:endParaRPr lang="en-US" sz="2300" dirty="0" smtClean="0">
              <a:latin typeface="Arial" panose="020B0604020202020204" pitchFamily="34" charset="0"/>
              <a:cs typeface="Arial" panose="020B0604020202020204" pitchFamily="34" charset="0"/>
            </a:endParaRPr>
          </a:p>
          <a:p>
            <a:pPr marL="971550" lvl="1" indent="-514350" hangingPunct="0">
              <a:buFont typeface="+mj-lt"/>
              <a:buAutoNum type="romanLcPeriod"/>
            </a:pPr>
            <a:r>
              <a:rPr lang="en-GB" sz="2300" dirty="0" smtClean="0">
                <a:latin typeface="Arial" panose="020B0604020202020204" pitchFamily="34" charset="0"/>
                <a:cs typeface="Arial" panose="020B0604020202020204" pitchFamily="34" charset="0"/>
              </a:rPr>
              <a:t>Environmental and social impact assessments</a:t>
            </a:r>
          </a:p>
          <a:p>
            <a:pPr marL="971550" lvl="1" indent="-514350" hangingPunct="0">
              <a:buFont typeface="+mj-lt"/>
              <a:buAutoNum type="romanLcPeriod"/>
            </a:pPr>
            <a:r>
              <a:rPr lang="en-GB" sz="2300" dirty="0">
                <a:latin typeface="Arial" panose="020B0604020202020204" pitchFamily="34" charset="0"/>
                <a:cs typeface="Arial" panose="020B0604020202020204" pitchFamily="34" charset="0"/>
              </a:rPr>
              <a:t>Contract management and execution activities. </a:t>
            </a:r>
            <a:endParaRPr lang="en-US" sz="2300" dirty="0">
              <a:latin typeface="Arial" panose="020B0604020202020204" pitchFamily="34" charset="0"/>
              <a:cs typeface="Arial" panose="020B0604020202020204" pitchFamily="34" charset="0"/>
            </a:endParaRPr>
          </a:p>
          <a:p>
            <a:pPr marL="971550" lvl="1" indent="-514350" hangingPunct="0">
              <a:buFont typeface="+mj-lt"/>
              <a:buAutoNum type="romanLcPeriod"/>
            </a:pPr>
            <a:r>
              <a:rPr lang="en-GB" sz="2300" dirty="0">
                <a:latin typeface="Arial" panose="020B0604020202020204" pitchFamily="34" charset="0"/>
                <a:cs typeface="Arial" panose="020B0604020202020204" pitchFamily="34" charset="0"/>
              </a:rPr>
              <a:t>Routine </a:t>
            </a:r>
            <a:r>
              <a:rPr lang="en-GB" sz="2300" dirty="0" smtClean="0">
                <a:latin typeface="Arial" panose="020B0604020202020204" pitchFamily="34" charset="0"/>
                <a:cs typeface="Arial" panose="020B0604020202020204" pitchFamily="34" charset="0"/>
              </a:rPr>
              <a:t>monitoring</a:t>
            </a:r>
            <a:endParaRPr lang="en-US" sz="2300" dirty="0">
              <a:latin typeface="Arial" panose="020B0604020202020204" pitchFamily="34" charset="0"/>
              <a:cs typeface="Arial" panose="020B0604020202020204" pitchFamily="34" charset="0"/>
            </a:endParaRPr>
          </a:p>
          <a:p>
            <a:pPr>
              <a:buFont typeface="Wingdings" panose="05000000000000000000" pitchFamily="2" charset="2"/>
              <a:buChar char="q"/>
            </a:pPr>
            <a:r>
              <a:rPr lang="en-US" sz="2300" dirty="0">
                <a:latin typeface="Arial" panose="020B0604020202020204" pitchFamily="34" charset="0"/>
                <a:cs typeface="Arial" panose="020B0604020202020204" pitchFamily="34" charset="0"/>
              </a:rPr>
              <a:t>A LG can use a maximum of 10% of the DDEG to fund these activities.</a:t>
            </a:r>
            <a:r>
              <a:rPr lang="en-US" sz="2000" dirty="0">
                <a:latin typeface="Arial" panose="020B0604020202020204" pitchFamily="34" charset="0"/>
                <a:cs typeface="Arial" panose="020B0604020202020204" pitchFamily="34" charset="0"/>
              </a:rPr>
              <a:t> </a:t>
            </a:r>
          </a:p>
        </p:txBody>
      </p:sp>
      <p:sp>
        <p:nvSpPr>
          <p:cNvPr id="4" name="Slide Number Placeholder 3"/>
          <p:cNvSpPr>
            <a:spLocks noGrp="1"/>
          </p:cNvSpPr>
          <p:nvPr>
            <p:ph type="sldNum" sz="quarter" idx="12"/>
          </p:nvPr>
        </p:nvSpPr>
        <p:spPr/>
        <p:txBody>
          <a:bodyPr/>
          <a:lstStyle/>
          <a:p>
            <a:fld id="{52A4F15D-8E49-495E-8C38-B6C68B07BE1E}" type="slidenum">
              <a:rPr lang="en-GB" smtClean="0"/>
              <a:t>14</a:t>
            </a:fld>
            <a:endParaRPr lang="en-GB"/>
          </a:p>
        </p:txBody>
      </p:sp>
    </p:spTree>
    <p:extLst>
      <p:ext uri="{BB962C8B-B14F-4D97-AF65-F5344CB8AC3E}">
        <p14:creationId xmlns:p14="http://schemas.microsoft.com/office/powerpoint/2010/main" val="33427080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48A85-470D-45AB-92A5-FBE49984C703}"/>
              </a:ext>
            </a:extLst>
          </p:cNvPr>
          <p:cNvSpPr>
            <a:spLocks noGrp="1"/>
          </p:cNvSpPr>
          <p:nvPr>
            <p:ph type="title"/>
          </p:nvPr>
        </p:nvSpPr>
        <p:spPr>
          <a:xfrm>
            <a:off x="838200" y="365126"/>
            <a:ext cx="10515600" cy="971306"/>
          </a:xfrm>
        </p:spPr>
        <p:txBody>
          <a:bodyPr>
            <a:normAutofit/>
          </a:bodyPr>
          <a:lstStyle/>
          <a:p>
            <a:pPr algn="ctr"/>
            <a:r>
              <a:rPr lang="en-US" sz="3600" b="1" dirty="0">
                <a:latin typeface="Arial" panose="020B0604020202020204" pitchFamily="34" charset="0"/>
                <a:cs typeface="Arial" panose="020B0604020202020204" pitchFamily="34" charset="0"/>
              </a:rPr>
              <a:t>Performance Improvement Activities</a:t>
            </a:r>
          </a:p>
        </p:txBody>
      </p:sp>
      <p:sp>
        <p:nvSpPr>
          <p:cNvPr id="3" name="Content Placeholder 2">
            <a:extLst>
              <a:ext uri="{FF2B5EF4-FFF2-40B4-BE49-F238E27FC236}">
                <a16:creationId xmlns:a16="http://schemas.microsoft.com/office/drawing/2014/main" id="{8445D81B-7E5E-475A-B238-B64AFF4C3A34}"/>
              </a:ext>
            </a:extLst>
          </p:cNvPr>
          <p:cNvSpPr>
            <a:spLocks noGrp="1"/>
          </p:cNvSpPr>
          <p:nvPr>
            <p:ph idx="1"/>
          </p:nvPr>
        </p:nvSpPr>
        <p:spPr>
          <a:xfrm>
            <a:off x="838200" y="1143000"/>
            <a:ext cx="10515600" cy="5355771"/>
          </a:xfrm>
        </p:spPr>
        <p:txBody>
          <a:bodyPr>
            <a:normAutofit/>
          </a:bodyPr>
          <a:lstStyle/>
          <a:p>
            <a:pPr>
              <a:buFont typeface="Wingdings" panose="05000000000000000000" pitchFamily="2" charset="2"/>
              <a:buChar char="q"/>
            </a:pPr>
            <a:r>
              <a:rPr lang="en-GB" dirty="0">
                <a:latin typeface="Arial" panose="020B0604020202020204" pitchFamily="34" charset="0"/>
                <a:cs typeface="Arial" panose="020B0604020202020204" pitchFamily="34" charset="0"/>
              </a:rPr>
              <a:t>LGs have the responsibility to ensure that all stakeholders at the LG level have the required skills, knowledge and attitudes to perform their functions.</a:t>
            </a:r>
            <a:endParaRPr lang="en-US" dirty="0">
              <a:latin typeface="Arial" panose="020B0604020202020204" pitchFamily="34" charset="0"/>
              <a:cs typeface="Arial" panose="020B0604020202020204" pitchFamily="34" charset="0"/>
            </a:endParaRPr>
          </a:p>
          <a:p>
            <a:pPr>
              <a:buFont typeface="Wingdings" panose="05000000000000000000" pitchFamily="2" charset="2"/>
              <a:buChar char="q"/>
            </a:pPr>
            <a:r>
              <a:rPr lang="en-GB" dirty="0">
                <a:latin typeface="Arial" panose="020B0604020202020204" pitchFamily="34" charset="0"/>
                <a:cs typeface="Arial" panose="020B0604020202020204" pitchFamily="34" charset="0"/>
              </a:rPr>
              <a:t>LG performance improvement activities will be implemented by Districts </a:t>
            </a:r>
            <a:r>
              <a:rPr lang="en-GB" dirty="0" smtClean="0">
                <a:latin typeface="Arial" panose="020B0604020202020204" pitchFamily="34" charset="0"/>
                <a:cs typeface="Arial" panose="020B0604020202020204" pitchFamily="34" charset="0"/>
              </a:rPr>
              <a:t>,Cities and </a:t>
            </a:r>
            <a:r>
              <a:rPr lang="en-GB" dirty="0">
                <a:latin typeface="Arial" panose="020B0604020202020204" pitchFamily="34" charset="0"/>
                <a:cs typeface="Arial" panose="020B0604020202020204" pitchFamily="34" charset="0"/>
              </a:rPr>
              <a:t>Municipalities. </a:t>
            </a:r>
            <a:endParaRPr lang="en-US" dirty="0">
              <a:latin typeface="Arial" panose="020B0604020202020204" pitchFamily="34" charset="0"/>
              <a:cs typeface="Arial" panose="020B0604020202020204" pitchFamily="34" charset="0"/>
            </a:endParaRPr>
          </a:p>
          <a:p>
            <a:pPr>
              <a:buFont typeface="Wingdings" panose="05000000000000000000" pitchFamily="2" charset="2"/>
              <a:buChar char="q"/>
            </a:pPr>
            <a:r>
              <a:rPr lang="en-GB" dirty="0">
                <a:latin typeface="Arial" panose="020B0604020202020204" pitchFamily="34" charset="0"/>
                <a:cs typeface="Arial" panose="020B0604020202020204" pitchFamily="34" charset="0"/>
              </a:rPr>
              <a:t>The focus will be to address gaps identified from the LG PA.</a:t>
            </a:r>
            <a:endParaRPr lang="en-US" dirty="0">
              <a:latin typeface="Arial" panose="020B0604020202020204" pitchFamily="34" charset="0"/>
              <a:cs typeface="Arial" panose="020B0604020202020204" pitchFamily="34" charset="0"/>
            </a:endParaRPr>
          </a:p>
          <a:p>
            <a:pPr>
              <a:buFont typeface="Wingdings" panose="05000000000000000000" pitchFamily="2" charset="2"/>
              <a:buChar char="q"/>
            </a:pPr>
            <a:r>
              <a:rPr lang="en-GB" dirty="0" smtClean="0">
                <a:latin typeface="Arial" panose="020B0604020202020204" pitchFamily="34" charset="0"/>
                <a:cs typeface="Arial" panose="020B0604020202020204" pitchFamily="34" charset="0"/>
              </a:rPr>
              <a:t>District/City/Municipal </a:t>
            </a:r>
            <a:r>
              <a:rPr lang="en-GB" dirty="0">
                <a:latin typeface="Arial" panose="020B0604020202020204" pitchFamily="34" charset="0"/>
                <a:cs typeface="Arial" panose="020B0604020202020204" pitchFamily="34" charset="0"/>
              </a:rPr>
              <a:t>Administration (HR Unit) will coordinate all performance improvement activities</a:t>
            </a:r>
            <a:endParaRPr lang="en-US" dirty="0">
              <a:latin typeface="Arial" panose="020B0604020202020204" pitchFamily="34" charset="0"/>
              <a:cs typeface="Arial" panose="020B0604020202020204" pitchFamily="34" charset="0"/>
            </a:endParaRPr>
          </a:p>
          <a:p>
            <a:pPr>
              <a:buFont typeface="Wingdings" panose="05000000000000000000" pitchFamily="2" charset="2"/>
              <a:buChar char="q"/>
            </a:pPr>
            <a:r>
              <a:rPr lang="en-GB" dirty="0">
                <a:latin typeface="Arial" panose="020B0604020202020204" pitchFamily="34" charset="0"/>
                <a:cs typeface="Arial" panose="020B0604020202020204" pitchFamily="34" charset="0"/>
              </a:rPr>
              <a:t>The procedures and relevant formats for development, implementation and reporting of Performance Improvement activities are elaborated in detail in the guidelines</a:t>
            </a:r>
            <a:endParaRPr lang="en-US" dirty="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2"/>
          </p:nvPr>
        </p:nvSpPr>
        <p:spPr/>
        <p:txBody>
          <a:bodyPr/>
          <a:lstStyle/>
          <a:p>
            <a:fld id="{52A4F15D-8E49-495E-8C38-B6C68B07BE1E}" type="slidenum">
              <a:rPr lang="en-GB" smtClean="0"/>
              <a:t>15</a:t>
            </a:fld>
            <a:endParaRPr lang="en-GB"/>
          </a:p>
        </p:txBody>
      </p:sp>
    </p:spTree>
    <p:extLst>
      <p:ext uri="{BB962C8B-B14F-4D97-AF65-F5344CB8AC3E}">
        <p14:creationId xmlns:p14="http://schemas.microsoft.com/office/powerpoint/2010/main" val="22299295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6146D-F880-498C-9256-F6518063E9BE}"/>
              </a:ext>
            </a:extLst>
          </p:cNvPr>
          <p:cNvSpPr>
            <a:spLocks noGrp="1"/>
          </p:cNvSpPr>
          <p:nvPr>
            <p:ph type="title"/>
          </p:nvPr>
        </p:nvSpPr>
        <p:spPr>
          <a:xfrm>
            <a:off x="838200" y="280717"/>
            <a:ext cx="10515600" cy="1182323"/>
          </a:xfrm>
        </p:spPr>
        <p:txBody>
          <a:bodyPr>
            <a:normAutofit fontScale="90000"/>
          </a:bodyPr>
          <a:lstStyle/>
          <a:p>
            <a:pPr algn="ctr"/>
            <a:r>
              <a:rPr lang="en-US" sz="4000" b="1" dirty="0"/>
              <a:t/>
            </a:r>
            <a:br>
              <a:rPr lang="en-US" sz="4000" b="1" dirty="0"/>
            </a:br>
            <a:r>
              <a:rPr lang="en-US" b="1" dirty="0" smtClean="0">
                <a:latin typeface="Arial" panose="020B0604020202020204" pitchFamily="34" charset="0"/>
                <a:cs typeface="Arial" panose="020B0604020202020204" pitchFamily="34" charset="0"/>
              </a:rPr>
              <a:t>Guidelines for use of Sub Counties</a:t>
            </a:r>
            <a:r>
              <a:rPr lang="en-GB" b="1" dirty="0" smtClean="0">
                <a:latin typeface="Arial" panose="020B0604020202020204" pitchFamily="34" charset="0"/>
                <a:cs typeface="Arial" panose="020B0604020202020204" pitchFamily="34" charset="0"/>
              </a:rPr>
              <a:t>, Divisions and </a:t>
            </a:r>
            <a:r>
              <a:rPr lang="en-US" b="1" dirty="0" smtClean="0">
                <a:latin typeface="Arial" panose="020B0604020202020204" pitchFamily="34" charset="0"/>
                <a:cs typeface="Arial" panose="020B0604020202020204" pitchFamily="34" charset="0"/>
              </a:rPr>
              <a:t>Town Councils</a:t>
            </a:r>
            <a:endParaRPr lang="en-US"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A5257C6-F575-4294-B383-4FADACAD421C}"/>
              </a:ext>
            </a:extLst>
          </p:cNvPr>
          <p:cNvSpPr>
            <a:spLocks noGrp="1"/>
          </p:cNvSpPr>
          <p:nvPr>
            <p:ph idx="1"/>
          </p:nvPr>
        </p:nvSpPr>
        <p:spPr/>
        <p:txBody>
          <a:bodyPr>
            <a:normAutofit lnSpcReduction="10000"/>
          </a:bodyPr>
          <a:lstStyle/>
          <a:p>
            <a:pPr>
              <a:buFont typeface="Wingdings" panose="05000000000000000000" pitchFamily="2" charset="2"/>
              <a:buChar char="q"/>
            </a:pPr>
            <a:r>
              <a:rPr lang="en-GB" dirty="0">
                <a:latin typeface="Arial" panose="020B0604020202020204" pitchFamily="34" charset="0"/>
                <a:cs typeface="Arial" panose="020B0604020202020204" pitchFamily="34" charset="0"/>
              </a:rPr>
              <a:t>Sub counties, Divisions and Town councils can use the DDEG for </a:t>
            </a:r>
            <a:r>
              <a:rPr lang="en-GB" dirty="0" smtClean="0">
                <a:latin typeface="Arial" panose="020B0604020202020204" pitchFamily="34" charset="0"/>
                <a:cs typeface="Arial" panose="020B0604020202020204" pitchFamily="34" charset="0"/>
              </a:rPr>
              <a:t>three </a:t>
            </a:r>
            <a:r>
              <a:rPr lang="en-GB" dirty="0">
                <a:latin typeface="Arial" panose="020B0604020202020204" pitchFamily="34" charset="0"/>
                <a:cs typeface="Arial" panose="020B0604020202020204" pitchFamily="34" charset="0"/>
              </a:rPr>
              <a:t>main </a:t>
            </a:r>
            <a:r>
              <a:rPr lang="en-GB" dirty="0" smtClean="0">
                <a:latin typeface="Arial" panose="020B0604020202020204" pitchFamily="34" charset="0"/>
                <a:cs typeface="Arial" panose="020B0604020202020204" pitchFamily="34" charset="0"/>
              </a:rPr>
              <a:t>types </a:t>
            </a:r>
            <a:r>
              <a:rPr lang="en-GB" dirty="0">
                <a:latin typeface="Arial" panose="020B0604020202020204" pitchFamily="34" charset="0"/>
                <a:cs typeface="Arial" panose="020B0604020202020204" pitchFamily="34" charset="0"/>
              </a:rPr>
              <a:t>of activities:</a:t>
            </a:r>
            <a:endParaRPr lang="en-US" dirty="0">
              <a:latin typeface="Arial" panose="020B0604020202020204" pitchFamily="34" charset="0"/>
              <a:cs typeface="Arial" panose="020B0604020202020204" pitchFamily="34" charset="0"/>
            </a:endParaRPr>
          </a:p>
          <a:p>
            <a:pPr>
              <a:buFont typeface="Wingdings" panose="05000000000000000000" pitchFamily="2" charset="2"/>
              <a:buChar char="q"/>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q"/>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q"/>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q"/>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q"/>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q"/>
            </a:pPr>
            <a:r>
              <a:rPr lang="en-GB" dirty="0">
                <a:latin typeface="Arial" panose="020B0604020202020204" pitchFamily="34" charset="0"/>
                <a:cs typeface="Arial" panose="020B0604020202020204" pitchFamily="34" charset="0"/>
              </a:rPr>
              <a:t>The DDEG is fully discretionary for the Sub counties, Divisions and Town councils with the exception that maximum ten percent can be spent on investment servicing. </a:t>
            </a:r>
            <a:endParaRPr lang="en-US" dirty="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2"/>
          </p:nvPr>
        </p:nvSpPr>
        <p:spPr/>
        <p:txBody>
          <a:bodyPr/>
          <a:lstStyle/>
          <a:p>
            <a:fld id="{52A4F15D-8E49-495E-8C38-B6C68B07BE1E}" type="slidenum">
              <a:rPr lang="en-GB" smtClean="0"/>
              <a:t>16</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1909712274"/>
              </p:ext>
            </p:extLst>
          </p:nvPr>
        </p:nvGraphicFramePr>
        <p:xfrm>
          <a:off x="1099457" y="2601686"/>
          <a:ext cx="10145486" cy="2241469"/>
        </p:xfrm>
        <a:graphic>
          <a:graphicData uri="http://schemas.openxmlformats.org/drawingml/2006/table">
            <a:tbl>
              <a:tblPr firstRow="1" firstCol="1" bandRow="1">
                <a:tableStyleId>{5C22544A-7EE6-4342-B048-85BDC9FD1C3A}</a:tableStyleId>
              </a:tblPr>
              <a:tblGrid>
                <a:gridCol w="7119257">
                  <a:extLst>
                    <a:ext uri="{9D8B030D-6E8A-4147-A177-3AD203B41FA5}">
                      <a16:colId xmlns:a16="http://schemas.microsoft.com/office/drawing/2014/main" val="20000"/>
                    </a:ext>
                  </a:extLst>
                </a:gridCol>
                <a:gridCol w="3026229">
                  <a:extLst>
                    <a:ext uri="{9D8B030D-6E8A-4147-A177-3AD203B41FA5}">
                      <a16:colId xmlns:a16="http://schemas.microsoft.com/office/drawing/2014/main" val="20001"/>
                    </a:ext>
                  </a:extLst>
                </a:gridCol>
              </a:tblGrid>
              <a:tr h="652836">
                <a:tc>
                  <a:txBody>
                    <a:bodyPr/>
                    <a:lstStyle/>
                    <a:p>
                      <a:pPr marL="0" marR="0">
                        <a:lnSpc>
                          <a:spcPct val="107000"/>
                        </a:lnSpc>
                        <a:spcBef>
                          <a:spcPts val="0"/>
                        </a:spcBef>
                        <a:spcAft>
                          <a:spcPts val="800"/>
                        </a:spcAft>
                      </a:pPr>
                      <a:r>
                        <a:rPr lang="en-GB" sz="1800" dirty="0">
                          <a:effectLst/>
                          <a:latin typeface="Arial" panose="020B0604020202020204" pitchFamily="34" charset="0"/>
                          <a:cs typeface="Arial" panose="020B0604020202020204" pitchFamily="34" charset="0"/>
                        </a:rPr>
                        <a:t>Expenditure Item</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9525" marB="0"/>
                </a:tc>
                <a:tc>
                  <a:txBody>
                    <a:bodyPr/>
                    <a:lstStyle/>
                    <a:p>
                      <a:pPr marL="0" marR="0">
                        <a:lnSpc>
                          <a:spcPct val="107000"/>
                        </a:lnSpc>
                        <a:spcBef>
                          <a:spcPts val="0"/>
                        </a:spcBef>
                        <a:spcAft>
                          <a:spcPts val="800"/>
                        </a:spcAft>
                      </a:pPr>
                      <a:r>
                        <a:rPr lang="en-GB" sz="1800">
                          <a:effectLst/>
                          <a:latin typeface="Arial" panose="020B0604020202020204" pitchFamily="34" charset="0"/>
                          <a:cs typeface="Arial" panose="020B0604020202020204" pitchFamily="34" charset="0"/>
                        </a:rPr>
                        <a:t>Threshold</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10000"/>
                  </a:ext>
                </a:extLst>
              </a:tr>
              <a:tr h="675221">
                <a:tc>
                  <a:txBody>
                    <a:bodyPr/>
                    <a:lstStyle/>
                    <a:p>
                      <a:pPr marL="342900" marR="0" lvl="0" indent="-342900">
                        <a:lnSpc>
                          <a:spcPct val="107000"/>
                        </a:lnSpc>
                        <a:spcBef>
                          <a:spcPts val="0"/>
                        </a:spcBef>
                        <a:spcAft>
                          <a:spcPts val="800"/>
                        </a:spcAft>
                        <a:buFont typeface="+mj-lt"/>
                        <a:buAutoNum type="arabicPeriod"/>
                        <a:tabLst>
                          <a:tab pos="457200" algn="l"/>
                        </a:tabLst>
                      </a:pPr>
                      <a:r>
                        <a:rPr lang="en-GB" sz="1800" dirty="0">
                          <a:effectLst/>
                          <a:latin typeface="Arial" panose="020B0604020202020204" pitchFamily="34" charset="0"/>
                          <a:cs typeface="Arial" panose="020B0604020202020204" pitchFamily="34" charset="0"/>
                        </a:rPr>
                        <a:t>Infrastructure projects, including economic and social infrastructures as well as environmental protection projects</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9525" marB="0"/>
                </a:tc>
                <a:tc>
                  <a:txBody>
                    <a:bodyPr/>
                    <a:lstStyle/>
                    <a:p>
                      <a:pPr marL="0" marR="0">
                        <a:lnSpc>
                          <a:spcPct val="107000"/>
                        </a:lnSpc>
                        <a:spcBef>
                          <a:spcPts val="0"/>
                        </a:spcBef>
                        <a:spcAft>
                          <a:spcPts val="800"/>
                        </a:spcAft>
                      </a:pPr>
                      <a:r>
                        <a:rPr lang="en-GB" sz="1800" dirty="0" smtClean="0">
                          <a:effectLst/>
                          <a:latin typeface="Arial" panose="020B0604020202020204" pitchFamily="34" charset="0"/>
                          <a:cs typeface="Arial" panose="020B0604020202020204" pitchFamily="34" charset="0"/>
                        </a:rPr>
                        <a:t>80</a:t>
                      </a:r>
                      <a:r>
                        <a:rPr lang="en-GB" sz="1800" dirty="0">
                          <a:effectLst/>
                          <a:latin typeface="Arial" panose="020B0604020202020204" pitchFamily="34" charset="0"/>
                          <a:cs typeface="Arial" panose="020B0604020202020204" pitchFamily="34" charset="0"/>
                        </a:rPr>
                        <a: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10001"/>
                  </a:ext>
                </a:extLst>
              </a:tr>
              <a:tr h="326418">
                <a:tc>
                  <a:txBody>
                    <a:bodyPr/>
                    <a:lstStyle/>
                    <a:p>
                      <a:pPr marL="0" marR="0" lvl="0" indent="0">
                        <a:lnSpc>
                          <a:spcPct val="107000"/>
                        </a:lnSpc>
                        <a:spcBef>
                          <a:spcPts val="0"/>
                        </a:spcBef>
                        <a:spcAft>
                          <a:spcPts val="800"/>
                        </a:spcAft>
                        <a:buFont typeface="+mj-lt"/>
                        <a:buNone/>
                        <a:tabLst>
                          <a:tab pos="457200" algn="l"/>
                        </a:tabLst>
                      </a:pPr>
                      <a:r>
                        <a:rPr lang="en-GB" sz="1800" dirty="0" smtClean="0">
                          <a:effectLst/>
                          <a:latin typeface="Arial" panose="020B0604020202020204" pitchFamily="34" charset="0"/>
                          <a:cs typeface="Arial" panose="020B0604020202020204" pitchFamily="34" charset="0"/>
                        </a:rPr>
                        <a:t>2. Investment </a:t>
                      </a:r>
                      <a:r>
                        <a:rPr lang="en-GB" sz="1800" dirty="0">
                          <a:effectLst/>
                          <a:latin typeface="Arial" panose="020B0604020202020204" pitchFamily="34" charset="0"/>
                          <a:cs typeface="Arial" panose="020B0604020202020204" pitchFamily="34" charset="0"/>
                        </a:rPr>
                        <a:t>Servicing and </a:t>
                      </a:r>
                      <a:r>
                        <a:rPr lang="en-GB" sz="1800" dirty="0" smtClean="0">
                          <a:effectLst/>
                          <a:latin typeface="Arial" panose="020B0604020202020204" pitchFamily="34" charset="0"/>
                          <a:cs typeface="Arial" panose="020B0604020202020204" pitchFamily="34" charset="0"/>
                        </a:rPr>
                        <a:t>Monitoring</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9525" marB="0"/>
                </a:tc>
                <a:tc>
                  <a:txBody>
                    <a:bodyPr/>
                    <a:lstStyle/>
                    <a:p>
                      <a:pPr marL="0" marR="0">
                        <a:lnSpc>
                          <a:spcPct val="107000"/>
                        </a:lnSpc>
                        <a:spcBef>
                          <a:spcPts val="0"/>
                        </a:spcBef>
                        <a:spcAft>
                          <a:spcPts val="800"/>
                        </a:spcAft>
                      </a:pPr>
                      <a:r>
                        <a:rPr lang="en-GB" sz="1800" dirty="0">
                          <a:effectLst/>
                          <a:latin typeface="Arial" panose="020B0604020202020204" pitchFamily="34" charset="0"/>
                          <a:cs typeface="Arial" panose="020B0604020202020204" pitchFamily="34" charset="0"/>
                        </a:rPr>
                        <a:t>10</a:t>
                      </a:r>
                      <a:r>
                        <a:rPr lang="en-GB" sz="1800" dirty="0" smtClean="0">
                          <a:effectLst/>
                          <a:latin typeface="Arial" panose="020B0604020202020204" pitchFamily="34" charset="0"/>
                          <a:cs typeface="Arial" panose="020B0604020202020204" pitchFamily="34" charset="0"/>
                        </a:rPr>
                        <a:t>%( </a:t>
                      </a:r>
                      <a:r>
                        <a:rPr lang="en-GB" sz="1800" dirty="0" err="1" smtClean="0">
                          <a:effectLst/>
                          <a:latin typeface="Arial" panose="020B0604020202020204" pitchFamily="34" charset="0"/>
                          <a:cs typeface="Arial" panose="020B0604020202020204" pitchFamily="34" charset="0"/>
                        </a:rPr>
                        <a:t>ow</a:t>
                      </a:r>
                      <a:r>
                        <a:rPr lang="en-GB" sz="1800" dirty="0" smtClean="0">
                          <a:effectLst/>
                          <a:latin typeface="Arial" panose="020B0604020202020204" pitchFamily="34" charset="0"/>
                          <a:cs typeface="Arial" panose="020B0604020202020204" pitchFamily="34" charset="0"/>
                        </a:rPr>
                        <a:t> 1% PMCs)</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10002"/>
                  </a:ext>
                </a:extLst>
              </a:tr>
              <a:tr h="326418">
                <a:tc>
                  <a:txBody>
                    <a:bodyPr/>
                    <a:lstStyle/>
                    <a:p>
                      <a:pPr marL="0" marR="0" lvl="0" indent="0">
                        <a:lnSpc>
                          <a:spcPct val="107000"/>
                        </a:lnSpc>
                        <a:spcBef>
                          <a:spcPts val="0"/>
                        </a:spcBef>
                        <a:spcAft>
                          <a:spcPts val="800"/>
                        </a:spcAft>
                        <a:buFont typeface="+mj-lt"/>
                        <a:buNone/>
                        <a:tabLst>
                          <a:tab pos="457200" algn="l"/>
                        </a:tabLst>
                      </a:pPr>
                      <a:r>
                        <a:rPr lang="en-US" sz="1800" dirty="0" smtClean="0">
                          <a:effectLst/>
                          <a:latin typeface="Arial" panose="020B0604020202020204" pitchFamily="34" charset="0"/>
                          <a:ea typeface="Calibri" panose="020F0502020204030204" pitchFamily="34" charset="0"/>
                          <a:cs typeface="Arial" panose="020B0604020202020204" pitchFamily="34" charset="0"/>
                        </a:rPr>
                        <a:t>3. Parish Development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9525" marB="0"/>
                </a:tc>
                <a:tc>
                  <a:txBody>
                    <a:bodyPr/>
                    <a:lstStyle/>
                    <a:p>
                      <a:pPr marL="0" marR="0">
                        <a:lnSpc>
                          <a:spcPct val="107000"/>
                        </a:lnSpc>
                        <a:spcBef>
                          <a:spcPts val="0"/>
                        </a:spcBef>
                        <a:spcAft>
                          <a:spcPts val="800"/>
                        </a:spcAft>
                      </a:pPr>
                      <a:r>
                        <a:rPr lang="en-US" sz="1800" dirty="0" smtClean="0">
                          <a:effectLst/>
                          <a:latin typeface="Arial" panose="020B0604020202020204" pitchFamily="34" charset="0"/>
                          <a:ea typeface="Calibri" panose="020F0502020204030204" pitchFamily="34" charset="0"/>
                          <a:cs typeface="Arial" panose="020B0604020202020204" pitchFamily="34" charset="0"/>
                        </a:rPr>
                        <a:t>10%(</a:t>
                      </a:r>
                      <a:r>
                        <a:rPr lang="en-US" sz="1800" dirty="0" err="1" smtClean="0">
                          <a:effectLst/>
                          <a:latin typeface="Arial" panose="020B0604020202020204" pitchFamily="34" charset="0"/>
                          <a:ea typeface="Calibri" panose="020F0502020204030204" pitchFamily="34" charset="0"/>
                          <a:cs typeface="Arial" panose="020B0604020202020204" pitchFamily="34" charset="0"/>
                        </a:rPr>
                        <a:t>ow</a:t>
                      </a:r>
                      <a:r>
                        <a:rPr lang="en-US" sz="1800" dirty="0" smtClean="0">
                          <a:effectLst/>
                          <a:latin typeface="Arial" panose="020B0604020202020204" pitchFamily="34" charset="0"/>
                          <a:ea typeface="Calibri" panose="020F0502020204030204" pitchFamily="34" charset="0"/>
                          <a:cs typeface="Arial" panose="020B0604020202020204" pitchFamily="34" charset="0"/>
                        </a:rPr>
                        <a:t> 70% Parish Chief, 30% PDC/WDCs)</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4991245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B13A5-AED8-4521-95B5-4611936211F7}"/>
              </a:ext>
            </a:extLst>
          </p:cNvPr>
          <p:cNvSpPr>
            <a:spLocks noGrp="1"/>
          </p:cNvSpPr>
          <p:nvPr>
            <p:ph type="title"/>
          </p:nvPr>
        </p:nvSpPr>
        <p:spPr/>
        <p:txBody>
          <a:bodyPr>
            <a:normAutofit fontScale="90000"/>
          </a:bodyPr>
          <a:lstStyle/>
          <a:p>
            <a:pPr algn="ctr"/>
            <a:r>
              <a:rPr lang="en-GB" sz="3600" b="1" dirty="0"/>
              <a:t/>
            </a:r>
            <a:br>
              <a:rPr lang="en-GB" sz="3600" b="1" dirty="0"/>
            </a:br>
            <a:r>
              <a:rPr lang="en-GB" sz="3600" b="1" dirty="0" smtClean="0">
                <a:latin typeface="Arial" panose="020B0604020202020204" pitchFamily="34" charset="0"/>
                <a:cs typeface="Arial" panose="020B0604020202020204" pitchFamily="34" charset="0"/>
              </a:rPr>
              <a:t>D</a:t>
            </a:r>
            <a:r>
              <a:rPr lang="en-GB" sz="4000" b="1" dirty="0" smtClean="0">
                <a:latin typeface="Arial" panose="020B0604020202020204" pitchFamily="34" charset="0"/>
                <a:cs typeface="Arial" panose="020B0604020202020204" pitchFamily="34" charset="0"/>
              </a:rPr>
              <a:t>etermination of  </a:t>
            </a:r>
            <a:r>
              <a:rPr lang="en-GB" sz="4000" b="1" dirty="0">
                <a:latin typeface="Arial" panose="020B0604020202020204" pitchFamily="34" charset="0"/>
                <a:cs typeface="Arial" panose="020B0604020202020204" pitchFamily="34" charset="0"/>
              </a:rPr>
              <a:t>the balance between different types of development projects </a:t>
            </a:r>
            <a:r>
              <a:rPr lang="en-GB" sz="4000" b="1" dirty="0" smtClean="0">
                <a:latin typeface="Arial" panose="020B0604020202020204" pitchFamily="34" charset="0"/>
                <a:cs typeface="Arial" panose="020B0604020202020204" pitchFamily="34" charset="0"/>
              </a:rPr>
              <a:t>by LLGs</a:t>
            </a:r>
            <a:r>
              <a:rPr lang="en-US" sz="4000" b="1" dirty="0">
                <a:latin typeface="Arial" panose="020B0604020202020204" pitchFamily="34" charset="0"/>
                <a:cs typeface="Arial" panose="020B0604020202020204" pitchFamily="34" charset="0"/>
              </a:rPr>
              <a:t/>
            </a:r>
            <a:br>
              <a:rPr lang="en-US" sz="4000" b="1" dirty="0">
                <a:latin typeface="Arial" panose="020B0604020202020204" pitchFamily="34" charset="0"/>
                <a:cs typeface="Arial" panose="020B0604020202020204" pitchFamily="34" charset="0"/>
              </a:rPr>
            </a:br>
            <a:endParaRPr lang="en-US" sz="40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EBD0A9A4-7647-4114-917A-7A4273603FDD}"/>
              </a:ext>
            </a:extLst>
          </p:cNvPr>
          <p:cNvSpPr>
            <a:spLocks noGrp="1"/>
          </p:cNvSpPr>
          <p:nvPr>
            <p:ph idx="1"/>
          </p:nvPr>
        </p:nvSpPr>
        <p:spPr/>
        <p:txBody>
          <a:bodyPr/>
          <a:lstStyle/>
          <a:p>
            <a:pPr marL="0" indent="0">
              <a:buNone/>
            </a:pPr>
            <a:r>
              <a:rPr lang="en-GB" dirty="0">
                <a:latin typeface="Arial" panose="020B0604020202020204" pitchFamily="34" charset="0"/>
                <a:cs typeface="Arial" panose="020B0604020202020204" pitchFamily="34" charset="0"/>
              </a:rPr>
              <a:t>Based on the </a:t>
            </a:r>
            <a:r>
              <a:rPr lang="en-GB" dirty="0" smtClean="0">
                <a:latin typeface="Arial" panose="020B0604020202020204" pitchFamily="34" charset="0"/>
                <a:cs typeface="Arial" panose="020B0604020202020204" pitchFamily="34" charset="0"/>
              </a:rPr>
              <a:t>annual </a:t>
            </a:r>
            <a:r>
              <a:rPr lang="en-GB" dirty="0">
                <a:latin typeface="Arial" panose="020B0604020202020204" pitchFamily="34" charset="0"/>
                <a:cs typeface="Arial" panose="020B0604020202020204" pitchFamily="34" charset="0"/>
              </a:rPr>
              <a:t>planning process </a:t>
            </a:r>
            <a:r>
              <a:rPr lang="en-GB" dirty="0" smtClean="0">
                <a:latin typeface="Arial" panose="020B0604020202020204" pitchFamily="34" charset="0"/>
                <a:cs typeface="Arial" panose="020B0604020202020204" pitchFamily="34" charset="0"/>
              </a:rPr>
              <a:t>for </a:t>
            </a:r>
            <a:r>
              <a:rPr lang="en-GB" dirty="0">
                <a:latin typeface="Arial" panose="020B0604020202020204" pitchFamily="34" charset="0"/>
                <a:cs typeface="Arial" panose="020B0604020202020204" pitchFamily="34" charset="0"/>
              </a:rPr>
              <a:t>Sub counties, Divisions and Town councils,  the LLG Councils will determine:</a:t>
            </a:r>
          </a:p>
          <a:p>
            <a:pPr lvl="1">
              <a:buFont typeface="Wingdings" panose="05000000000000000000" pitchFamily="2" charset="2"/>
              <a:buChar char="q"/>
            </a:pPr>
            <a:r>
              <a:rPr lang="en-GB" sz="2800" dirty="0">
                <a:latin typeface="Arial" panose="020B0604020202020204" pitchFamily="34" charset="0"/>
                <a:cs typeface="Arial" panose="020B0604020202020204" pitchFamily="34" charset="0"/>
              </a:rPr>
              <a:t>share of funding allocated for infrastructure projects</a:t>
            </a:r>
          </a:p>
          <a:p>
            <a:pPr lvl="1">
              <a:buFont typeface="Wingdings" panose="05000000000000000000" pitchFamily="2" charset="2"/>
              <a:buChar char="q"/>
            </a:pPr>
            <a:r>
              <a:rPr lang="en-GB" sz="2800" dirty="0" smtClean="0">
                <a:latin typeface="Arial" panose="020B0604020202020204" pitchFamily="34" charset="0"/>
                <a:cs typeface="Arial" panose="020B0604020202020204" pitchFamily="34" charset="0"/>
              </a:rPr>
              <a:t>LLGs </a:t>
            </a:r>
            <a:r>
              <a:rPr lang="en-GB" sz="2800" dirty="0">
                <a:latin typeface="Arial" panose="020B0604020202020204" pitchFamily="34" charset="0"/>
                <a:cs typeface="Arial" panose="020B0604020202020204" pitchFamily="34" charset="0"/>
              </a:rPr>
              <a:t>are not obliged to either category, </a:t>
            </a:r>
            <a:r>
              <a:rPr lang="en-GB" sz="2800" dirty="0" smtClean="0">
                <a:latin typeface="Arial" panose="020B0604020202020204" pitchFamily="34" charset="0"/>
                <a:cs typeface="Arial" panose="020B0604020202020204" pitchFamily="34" charset="0"/>
              </a:rPr>
              <a:t>but should  </a:t>
            </a:r>
            <a:r>
              <a:rPr lang="en-GB" sz="2800" dirty="0">
                <a:latin typeface="Arial" panose="020B0604020202020204" pitchFamily="34" charset="0"/>
                <a:cs typeface="Arial" panose="020B0604020202020204" pitchFamily="34" charset="0"/>
              </a:rPr>
              <a:t>exercise discretion based on their local priorities</a:t>
            </a:r>
          </a:p>
          <a:p>
            <a:pPr lvl="1">
              <a:buFont typeface="Wingdings" panose="05000000000000000000" pitchFamily="2" charset="2"/>
              <a:buChar char="q"/>
            </a:pPr>
            <a:r>
              <a:rPr lang="en-GB" sz="2800" dirty="0">
                <a:latin typeface="Arial" panose="020B0604020202020204" pitchFamily="34" charset="0"/>
                <a:cs typeface="Arial" panose="020B0604020202020204" pitchFamily="34" charset="0"/>
              </a:rPr>
              <a:t>The technical Planning Committee will review existing development plan and identify proposed priorities that can be funded with resources from DDEG.</a:t>
            </a:r>
            <a:endParaRPr lang="en-US" sz="2800" dirty="0">
              <a:latin typeface="Arial" panose="020B0604020202020204" pitchFamily="34" charset="0"/>
              <a:cs typeface="Arial" panose="020B0604020202020204" pitchFamily="34" charset="0"/>
            </a:endParaRPr>
          </a:p>
          <a:p>
            <a:pPr lvl="1"/>
            <a:endParaRPr lang="en-US" dirty="0"/>
          </a:p>
        </p:txBody>
      </p:sp>
      <p:sp>
        <p:nvSpPr>
          <p:cNvPr id="4" name="Slide Number Placeholder 3"/>
          <p:cNvSpPr>
            <a:spLocks noGrp="1"/>
          </p:cNvSpPr>
          <p:nvPr>
            <p:ph type="sldNum" sz="quarter" idx="12"/>
          </p:nvPr>
        </p:nvSpPr>
        <p:spPr/>
        <p:txBody>
          <a:bodyPr/>
          <a:lstStyle/>
          <a:p>
            <a:fld id="{52A4F15D-8E49-495E-8C38-B6C68B07BE1E}" type="slidenum">
              <a:rPr lang="en-GB" smtClean="0"/>
              <a:t>17</a:t>
            </a:fld>
            <a:endParaRPr lang="en-GB"/>
          </a:p>
        </p:txBody>
      </p:sp>
    </p:spTree>
    <p:extLst>
      <p:ext uri="{BB962C8B-B14F-4D97-AF65-F5344CB8AC3E}">
        <p14:creationId xmlns:p14="http://schemas.microsoft.com/office/powerpoint/2010/main" val="8429531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C8EAA-549D-412D-ACFD-8D5E7713370E}"/>
              </a:ext>
            </a:extLst>
          </p:cNvPr>
          <p:cNvSpPr>
            <a:spLocks noGrp="1"/>
          </p:cNvSpPr>
          <p:nvPr>
            <p:ph type="title"/>
          </p:nvPr>
        </p:nvSpPr>
        <p:spPr>
          <a:xfrm>
            <a:off x="838200" y="365125"/>
            <a:ext cx="10515600" cy="802493"/>
          </a:xfrm>
        </p:spPr>
        <p:txBody>
          <a:bodyPr>
            <a:normAutofit/>
          </a:bodyPr>
          <a:lstStyle/>
          <a:p>
            <a:pPr algn="ctr"/>
            <a:r>
              <a:rPr lang="en-US" sz="3600" b="1" dirty="0">
                <a:latin typeface="Arial" panose="020B0604020202020204" pitchFamily="34" charset="0"/>
                <a:cs typeface="Arial" panose="020B0604020202020204" pitchFamily="34" charset="0"/>
              </a:rPr>
              <a:t>LLG Infrastructure projects</a:t>
            </a:r>
          </a:p>
        </p:txBody>
      </p:sp>
      <p:sp>
        <p:nvSpPr>
          <p:cNvPr id="3" name="Content Placeholder 2">
            <a:extLst>
              <a:ext uri="{FF2B5EF4-FFF2-40B4-BE49-F238E27FC236}">
                <a16:creationId xmlns:a16="http://schemas.microsoft.com/office/drawing/2014/main" id="{4063B359-0A6F-460A-A83A-8F7CF36B3262}"/>
              </a:ext>
            </a:extLst>
          </p:cNvPr>
          <p:cNvSpPr>
            <a:spLocks noGrp="1"/>
          </p:cNvSpPr>
          <p:nvPr>
            <p:ph idx="1"/>
          </p:nvPr>
        </p:nvSpPr>
        <p:spPr>
          <a:xfrm>
            <a:off x="838199" y="1167618"/>
            <a:ext cx="10908324" cy="5458265"/>
          </a:xfrm>
        </p:spPr>
        <p:txBody>
          <a:bodyPr>
            <a:normAutofit fontScale="92500" lnSpcReduction="20000"/>
          </a:bodyPr>
          <a:lstStyle/>
          <a:p>
            <a:pPr>
              <a:buFont typeface="Wingdings" panose="05000000000000000000" pitchFamily="2" charset="2"/>
              <a:buChar char="q"/>
            </a:pPr>
            <a:r>
              <a:rPr lang="en-US" sz="2600" dirty="0">
                <a:latin typeface="Arial" panose="020B0604020202020204" pitchFamily="34" charset="0"/>
                <a:cs typeface="Arial" panose="020B0604020202020204" pitchFamily="34" charset="0"/>
              </a:rPr>
              <a:t>LLGs should forward larger infrastructure investment priorities to </a:t>
            </a:r>
            <a:r>
              <a:rPr lang="en-US" sz="2600" dirty="0" smtClean="0">
                <a:latin typeface="Arial" panose="020B0604020202020204" pitchFamily="34" charset="0"/>
                <a:cs typeface="Arial" panose="020B0604020202020204" pitchFamily="34" charset="0"/>
              </a:rPr>
              <a:t>Districts, Cities  </a:t>
            </a:r>
            <a:r>
              <a:rPr lang="en-US" sz="2600" dirty="0">
                <a:latin typeface="Arial" panose="020B0604020202020204" pitchFamily="34" charset="0"/>
                <a:cs typeface="Arial" panose="020B0604020202020204" pitchFamily="34" charset="0"/>
              </a:rPr>
              <a:t>and Municipalities where more substantive levels of funding for infrastructure is available</a:t>
            </a:r>
          </a:p>
          <a:p>
            <a:pPr>
              <a:buFont typeface="Wingdings" panose="05000000000000000000" pitchFamily="2" charset="2"/>
              <a:buChar char="q"/>
            </a:pPr>
            <a:r>
              <a:rPr lang="en-US" sz="2600" b="1" u="sng" dirty="0">
                <a:latin typeface="Arial" panose="020B0604020202020204" pitchFamily="34" charset="0"/>
                <a:cs typeface="Arial" panose="020B0604020202020204" pitchFamily="34" charset="0"/>
              </a:rPr>
              <a:t>Eligible</a:t>
            </a:r>
            <a:r>
              <a:rPr lang="en-US" sz="2600" dirty="0">
                <a:latin typeface="Arial" panose="020B0604020202020204" pitchFamily="34" charset="0"/>
                <a:cs typeface="Arial" panose="020B0604020202020204" pitchFamily="34" charset="0"/>
              </a:rPr>
              <a:t> activities under this are defined by the </a:t>
            </a:r>
            <a:r>
              <a:rPr lang="en-US" sz="2600" dirty="0" smtClean="0">
                <a:latin typeface="Arial" panose="020B0604020202020204" pitchFamily="34" charset="0"/>
                <a:cs typeface="Arial" panose="020B0604020202020204" pitchFamily="34" charset="0"/>
              </a:rPr>
              <a:t>following:</a:t>
            </a:r>
          </a:p>
          <a:p>
            <a:pPr marL="0" indent="0">
              <a:buNone/>
            </a:pPr>
            <a:r>
              <a:rPr lang="en-US" sz="2600" dirty="0" smtClean="0">
                <a:latin typeface="Arial" panose="020B0604020202020204" pitchFamily="34" charset="0"/>
                <a:cs typeface="Arial" panose="020B0604020202020204" pitchFamily="34" charset="0"/>
              </a:rPr>
              <a:t>LLGs </a:t>
            </a:r>
            <a:r>
              <a:rPr lang="en-US" sz="2600" dirty="0">
                <a:latin typeface="Arial" panose="020B0604020202020204" pitchFamily="34" charset="0"/>
                <a:cs typeface="Arial" panose="020B0604020202020204" pitchFamily="34" charset="0"/>
              </a:rPr>
              <a:t>can only invest in infrastructure projects where:</a:t>
            </a:r>
          </a:p>
          <a:p>
            <a:pPr lvl="1">
              <a:buFont typeface="Wingdings" panose="05000000000000000000" pitchFamily="2" charset="2"/>
              <a:buChar char="q"/>
            </a:pPr>
            <a:r>
              <a:rPr lang="en-US" sz="2600" dirty="0">
                <a:latin typeface="Arial" panose="020B0604020202020204" pitchFamily="34" charset="0"/>
                <a:cs typeface="Arial" panose="020B0604020202020204" pitchFamily="34" charset="0"/>
              </a:rPr>
              <a:t>They can meet the recurrent cost implications. </a:t>
            </a:r>
            <a:r>
              <a:rPr lang="en-US" sz="2600" dirty="0" smtClean="0">
                <a:latin typeface="Arial" panose="020B0604020202020204" pitchFamily="34" charset="0"/>
                <a:cs typeface="Arial" panose="020B0604020202020204" pitchFamily="34" charset="0"/>
              </a:rPr>
              <a:t>In case </a:t>
            </a:r>
            <a:r>
              <a:rPr lang="en-US" sz="2600" dirty="0">
                <a:latin typeface="Arial" panose="020B0604020202020204" pitchFamily="34" charset="0"/>
                <a:cs typeface="Arial" panose="020B0604020202020204" pitchFamily="34" charset="0"/>
              </a:rPr>
              <a:t>the recurrent costs are being met by the </a:t>
            </a:r>
            <a:r>
              <a:rPr lang="en-US" sz="2600" dirty="0" smtClean="0">
                <a:latin typeface="Arial" panose="020B0604020202020204" pitchFamily="34" charset="0"/>
                <a:cs typeface="Arial" panose="020B0604020202020204" pitchFamily="34" charset="0"/>
              </a:rPr>
              <a:t>district </a:t>
            </a:r>
            <a:r>
              <a:rPr lang="en-US" sz="2600" dirty="0">
                <a:latin typeface="Arial" panose="020B0604020202020204" pitchFamily="34" charset="0"/>
                <a:cs typeface="Arial" panose="020B0604020202020204" pitchFamily="34" charset="0"/>
              </a:rPr>
              <a:t>or municipality, the LLG must have clear authorization prior to construction.</a:t>
            </a:r>
          </a:p>
          <a:p>
            <a:pPr lvl="1">
              <a:buFont typeface="Wingdings" panose="05000000000000000000" pitchFamily="2" charset="2"/>
              <a:buChar char="q"/>
            </a:pPr>
            <a:r>
              <a:rPr lang="en-US" sz="2600" dirty="0">
                <a:latin typeface="Arial" panose="020B0604020202020204" pitchFamily="34" charset="0"/>
                <a:cs typeface="Arial" panose="020B0604020202020204" pitchFamily="34" charset="0"/>
              </a:rPr>
              <a:t>They have sufficient funds to complete the investment within </a:t>
            </a:r>
            <a:r>
              <a:rPr lang="en-US" sz="2600" dirty="0" smtClean="0">
                <a:latin typeface="Arial" panose="020B0604020202020204" pitchFamily="34" charset="0"/>
                <a:cs typeface="Arial" panose="020B0604020202020204" pitchFamily="34" charset="0"/>
              </a:rPr>
              <a:t>one </a:t>
            </a:r>
            <a:r>
              <a:rPr lang="en-US" sz="2600" dirty="0">
                <a:latin typeface="Arial" panose="020B0604020202020204" pitchFamily="34" charset="0"/>
                <a:cs typeface="Arial" panose="020B0604020202020204" pitchFamily="34" charset="0"/>
              </a:rPr>
              <a:t>financial year.</a:t>
            </a:r>
          </a:p>
          <a:p>
            <a:pPr lvl="1">
              <a:buFont typeface="Wingdings" panose="05000000000000000000" pitchFamily="2" charset="2"/>
              <a:buChar char="q"/>
            </a:pPr>
            <a:r>
              <a:rPr lang="en-US" sz="2600" dirty="0">
                <a:latin typeface="Arial" panose="020B0604020202020204" pitchFamily="34" charset="0"/>
                <a:cs typeface="Arial" panose="020B0604020202020204" pitchFamily="34" charset="0"/>
              </a:rPr>
              <a:t>In urban areas, infrastructure projects which are consistent with the physical plan.</a:t>
            </a:r>
          </a:p>
          <a:p>
            <a:pPr lvl="0">
              <a:buFont typeface="Wingdings" panose="05000000000000000000" pitchFamily="2" charset="2"/>
              <a:buChar char="q"/>
            </a:pPr>
            <a:r>
              <a:rPr lang="en-US" sz="2600" b="1" u="sng" dirty="0">
                <a:latin typeface="Arial" panose="020B0604020202020204" pitchFamily="34" charset="0"/>
                <a:cs typeface="Arial" panose="020B0604020202020204" pitchFamily="34" charset="0"/>
              </a:rPr>
              <a:t>Ineligible</a:t>
            </a:r>
            <a:r>
              <a:rPr lang="en-US" sz="2600" dirty="0">
                <a:latin typeface="Arial" panose="020B0604020202020204" pitchFamily="34" charset="0"/>
                <a:cs typeface="Arial" panose="020B0604020202020204" pitchFamily="34" charset="0"/>
              </a:rPr>
              <a:t> activities include:</a:t>
            </a:r>
          </a:p>
          <a:p>
            <a:pPr lvl="1">
              <a:buFont typeface="Wingdings" panose="05000000000000000000" pitchFamily="2" charset="2"/>
              <a:buChar char="q"/>
            </a:pPr>
            <a:r>
              <a:rPr lang="en-US" sz="2600" dirty="0">
                <a:latin typeface="Arial" panose="020B0604020202020204" pitchFamily="34" charset="0"/>
                <a:cs typeface="Arial" panose="020B0604020202020204" pitchFamily="34" charset="0"/>
              </a:rPr>
              <a:t>Recurrent cost activities;</a:t>
            </a:r>
          </a:p>
          <a:p>
            <a:pPr lvl="1">
              <a:buFont typeface="Wingdings" panose="05000000000000000000" pitchFamily="2" charset="2"/>
              <a:buChar char="q"/>
            </a:pPr>
            <a:r>
              <a:rPr lang="en-US" sz="2600" dirty="0">
                <a:latin typeface="Arial" panose="020B0604020202020204" pitchFamily="34" charset="0"/>
                <a:cs typeface="Arial" panose="020B0604020202020204" pitchFamily="34" charset="0"/>
              </a:rPr>
              <a:t>Purchase and repair of vehicles and motorcycles;</a:t>
            </a:r>
          </a:p>
          <a:p>
            <a:pPr lvl="1">
              <a:buFont typeface="Wingdings" panose="05000000000000000000" pitchFamily="2" charset="2"/>
              <a:buChar char="q"/>
            </a:pPr>
            <a:r>
              <a:rPr lang="en-US" sz="2600" dirty="0">
                <a:latin typeface="Arial" panose="020B0604020202020204" pitchFamily="34" charset="0"/>
                <a:cs typeface="Arial" panose="020B0604020202020204" pitchFamily="34" charset="0"/>
              </a:rPr>
              <a:t>Purchase </a:t>
            </a:r>
            <a:r>
              <a:rPr lang="en-US" sz="2600" dirty="0" smtClean="0">
                <a:latin typeface="Arial" panose="020B0604020202020204" pitchFamily="34" charset="0"/>
                <a:cs typeface="Arial" panose="020B0604020202020204" pitchFamily="34" charset="0"/>
              </a:rPr>
              <a:t>of </a:t>
            </a:r>
            <a:r>
              <a:rPr lang="en-US" sz="2600" dirty="0">
                <a:latin typeface="Arial" panose="020B0604020202020204" pitchFamily="34" charset="0"/>
                <a:cs typeface="Arial" panose="020B0604020202020204" pitchFamily="34" charset="0"/>
              </a:rPr>
              <a:t>Land (land will be provided by the LLG as a co-funding requirement) </a:t>
            </a:r>
          </a:p>
          <a:p>
            <a:pPr marL="0" indent="0">
              <a:buNone/>
            </a:pPr>
            <a:endParaRPr lang="en-US" dirty="0">
              <a:latin typeface="Arial" panose="020B0604020202020204" pitchFamily="34" charset="0"/>
              <a:cs typeface="Arial" panose="020B0604020202020204" pitchFamily="34" charset="0"/>
            </a:endParaRPr>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52A4F15D-8E49-495E-8C38-B6C68B07BE1E}" type="slidenum">
              <a:rPr lang="en-GB" smtClean="0"/>
              <a:t>18</a:t>
            </a:fld>
            <a:endParaRPr lang="en-GB"/>
          </a:p>
        </p:txBody>
      </p:sp>
    </p:spTree>
    <p:extLst>
      <p:ext uri="{BB962C8B-B14F-4D97-AF65-F5344CB8AC3E}">
        <p14:creationId xmlns:p14="http://schemas.microsoft.com/office/powerpoint/2010/main" val="30033707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DDEG Additional Support-EU</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85000" lnSpcReduction="20000"/>
          </a:bodyPr>
          <a:lstStyle/>
          <a:p>
            <a:pPr marL="0" indent="0">
              <a:buNone/>
            </a:pPr>
            <a:r>
              <a:rPr lang="en-GB" sz="3000" dirty="0" smtClean="0">
                <a:latin typeface="Arial" panose="020B0604020202020204" pitchFamily="34" charset="0"/>
                <a:cs typeface="Arial" panose="020B0604020202020204" pitchFamily="34" charset="0"/>
              </a:rPr>
              <a:t>The Ministry has secured funding from EU to support LGs to increase </a:t>
            </a:r>
            <a:r>
              <a:rPr lang="en-GB" sz="3000" dirty="0" err="1" smtClean="0">
                <a:latin typeface="Arial" panose="020B0604020202020204" pitchFamily="34" charset="0"/>
                <a:cs typeface="Arial" panose="020B0604020202020204" pitchFamily="34" charset="0"/>
              </a:rPr>
              <a:t>percapita</a:t>
            </a:r>
            <a:r>
              <a:rPr lang="en-GB" sz="3000" dirty="0" smtClean="0">
                <a:latin typeface="Arial" panose="020B0604020202020204" pitchFamily="34" charset="0"/>
                <a:cs typeface="Arial" panose="020B0604020202020204" pitchFamily="34" charset="0"/>
              </a:rPr>
              <a:t> DDEG from  </a:t>
            </a:r>
            <a:r>
              <a:rPr lang="en-GB" sz="3000" dirty="0" err="1" smtClean="0">
                <a:latin typeface="Arial" panose="020B0604020202020204" pitchFamily="34" charset="0"/>
                <a:cs typeface="Arial" panose="020B0604020202020204" pitchFamily="34" charset="0"/>
              </a:rPr>
              <a:t>Shs</a:t>
            </a:r>
            <a:r>
              <a:rPr lang="en-GB" sz="3000" dirty="0" smtClean="0">
                <a:latin typeface="Arial" panose="020B0604020202020204" pitchFamily="34" charset="0"/>
                <a:cs typeface="Arial" panose="020B0604020202020204" pitchFamily="34" charset="0"/>
              </a:rPr>
              <a:t> 1,197 for Local Government Grant Districts  and </a:t>
            </a:r>
            <a:r>
              <a:rPr lang="en-GB" sz="3000" dirty="0" err="1" smtClean="0">
                <a:latin typeface="Arial" panose="020B0604020202020204" pitchFamily="34" charset="0"/>
                <a:cs typeface="Arial" panose="020B0604020202020204" pitchFamily="34" charset="0"/>
              </a:rPr>
              <a:t>Shs</a:t>
            </a:r>
            <a:r>
              <a:rPr lang="en-GB" sz="3000" dirty="0" smtClean="0">
                <a:latin typeface="Arial" panose="020B0604020202020204" pitchFamily="34" charset="0"/>
                <a:cs typeface="Arial" panose="020B0604020202020204" pitchFamily="34" charset="0"/>
              </a:rPr>
              <a:t> 1,868  to </a:t>
            </a:r>
            <a:r>
              <a:rPr lang="en-GB" sz="3000" dirty="0" err="1" smtClean="0">
                <a:latin typeface="Arial" panose="020B0604020202020204" pitchFamily="34" charset="0"/>
                <a:cs typeface="Arial" panose="020B0604020202020204" pitchFamily="34" charset="0"/>
              </a:rPr>
              <a:t>Shs</a:t>
            </a:r>
            <a:r>
              <a:rPr lang="en-GB" sz="3000" dirty="0">
                <a:latin typeface="Arial" panose="020B0604020202020204" pitchFamily="34" charset="0"/>
                <a:cs typeface="Arial" panose="020B0604020202020204" pitchFamily="34" charset="0"/>
              </a:rPr>
              <a:t>. 2,956 </a:t>
            </a:r>
            <a:r>
              <a:rPr lang="en-GB" sz="3000" dirty="0" smtClean="0">
                <a:latin typeface="Arial" panose="020B0604020202020204" pitchFamily="34" charset="0"/>
                <a:cs typeface="Arial" panose="020B0604020202020204" pitchFamily="34" charset="0"/>
              </a:rPr>
              <a:t> for </a:t>
            </a:r>
            <a:r>
              <a:rPr lang="en-GB" sz="3000" dirty="0" err="1" smtClean="0">
                <a:latin typeface="Arial" panose="020B0604020202020204" pitchFamily="34" charset="0"/>
                <a:cs typeface="Arial" panose="020B0604020202020204" pitchFamily="34" charset="0"/>
              </a:rPr>
              <a:t>Luweero-Rwenzori</a:t>
            </a:r>
            <a:r>
              <a:rPr lang="en-GB" sz="3000" dirty="0" smtClean="0">
                <a:latin typeface="Arial" panose="020B0604020202020204" pitchFamily="34" charset="0"/>
                <a:cs typeface="Arial" panose="020B0604020202020204" pitchFamily="34" charset="0"/>
              </a:rPr>
              <a:t> Development Grant beneficiary Districts and support implementation of </a:t>
            </a:r>
            <a:r>
              <a:rPr lang="en-GB" sz="3000" dirty="0" err="1" smtClean="0">
                <a:latin typeface="Arial" panose="020B0604020202020204" pitchFamily="34" charset="0"/>
                <a:cs typeface="Arial" panose="020B0604020202020204" pitchFamily="34" charset="0"/>
              </a:rPr>
              <a:t>Covid</a:t>
            </a:r>
            <a:r>
              <a:rPr lang="en-GB" sz="3000" dirty="0" smtClean="0">
                <a:latin typeface="Arial" panose="020B0604020202020204" pitchFamily="34" charset="0"/>
                <a:cs typeface="Arial" panose="020B0604020202020204" pitchFamily="34" charset="0"/>
              </a:rPr>
              <a:t> 19 interventions and preventive measures. PRDP Districts have a </a:t>
            </a:r>
            <a:r>
              <a:rPr lang="en-GB" sz="3000" dirty="0" err="1" smtClean="0">
                <a:latin typeface="Arial" panose="020B0604020202020204" pitchFamily="34" charset="0"/>
                <a:cs typeface="Arial" panose="020B0604020202020204" pitchFamily="34" charset="0"/>
              </a:rPr>
              <a:t>percapita</a:t>
            </a:r>
            <a:r>
              <a:rPr lang="en-GB" sz="3000" dirty="0" smtClean="0">
                <a:latin typeface="Arial" panose="020B0604020202020204" pitchFamily="34" charset="0"/>
                <a:cs typeface="Arial" panose="020B0604020202020204" pitchFamily="34" charset="0"/>
              </a:rPr>
              <a:t> of </a:t>
            </a:r>
            <a:r>
              <a:rPr lang="en-GB" sz="3000" dirty="0" err="1" smtClean="0">
                <a:latin typeface="Arial" panose="020B0604020202020204" pitchFamily="34" charset="0"/>
                <a:cs typeface="Arial" panose="020B0604020202020204" pitchFamily="34" charset="0"/>
              </a:rPr>
              <a:t>Ushs</a:t>
            </a:r>
            <a:r>
              <a:rPr lang="en-GB" sz="3000" dirty="0" smtClean="0">
                <a:latin typeface="Arial" panose="020B0604020202020204" pitchFamily="34" charset="0"/>
                <a:cs typeface="Arial" panose="020B0604020202020204" pitchFamily="34" charset="0"/>
              </a:rPr>
              <a:t> 5,000.</a:t>
            </a:r>
          </a:p>
          <a:p>
            <a:pPr marL="0" indent="0">
              <a:buNone/>
            </a:pPr>
            <a:endParaRPr lang="en-GB" sz="3000" dirty="0" smtClean="0">
              <a:latin typeface="Arial" panose="020B0604020202020204" pitchFamily="34" charset="0"/>
              <a:cs typeface="Arial" panose="020B0604020202020204" pitchFamily="34" charset="0"/>
            </a:endParaRPr>
          </a:p>
          <a:p>
            <a:pPr marL="0" indent="0">
              <a:buNone/>
            </a:pPr>
            <a:r>
              <a:rPr lang="en-GB" sz="3000" dirty="0" smtClean="0">
                <a:latin typeface="Arial" panose="020B0604020202020204" pitchFamily="34" charset="0"/>
                <a:cs typeface="Arial" panose="020B0604020202020204" pitchFamily="34" charset="0"/>
              </a:rPr>
              <a:t>This funding is for 3 years starting with FY2020/21.</a:t>
            </a:r>
          </a:p>
          <a:p>
            <a:pPr marL="0" indent="0">
              <a:buNone/>
            </a:pPr>
            <a:endParaRPr lang="en-GB" sz="3000" dirty="0" smtClean="0">
              <a:latin typeface="Arial" panose="020B0604020202020204" pitchFamily="34" charset="0"/>
              <a:cs typeface="Arial" panose="020B0604020202020204" pitchFamily="34" charset="0"/>
            </a:endParaRPr>
          </a:p>
          <a:p>
            <a:pPr marL="0" indent="0">
              <a:buNone/>
            </a:pPr>
            <a:r>
              <a:rPr lang="en-GB" sz="3000" dirty="0" smtClean="0">
                <a:latin typeface="Arial" panose="020B0604020202020204" pitchFamily="34" charset="0"/>
                <a:cs typeface="Arial" panose="020B0604020202020204" pitchFamily="34" charset="0"/>
              </a:rPr>
              <a:t>There </a:t>
            </a:r>
            <a:r>
              <a:rPr lang="en-GB" sz="3000" dirty="0">
                <a:latin typeface="Arial" panose="020B0604020202020204" pitchFamily="34" charset="0"/>
                <a:cs typeface="Arial" panose="020B0604020202020204" pitchFamily="34" charset="0"/>
              </a:rPr>
              <a:t>are two windows for </a:t>
            </a:r>
            <a:r>
              <a:rPr lang="en-GB" sz="3000" dirty="0" smtClean="0">
                <a:latin typeface="Arial" panose="020B0604020202020204" pitchFamily="34" charset="0"/>
                <a:cs typeface="Arial" panose="020B0604020202020204" pitchFamily="34" charset="0"/>
              </a:rPr>
              <a:t>allocation of these funds. </a:t>
            </a:r>
            <a:r>
              <a:rPr lang="en-GB" sz="3000" dirty="0">
                <a:latin typeface="Arial" panose="020B0604020202020204" pitchFamily="34" charset="0"/>
                <a:cs typeface="Arial" panose="020B0604020202020204" pitchFamily="34" charset="0"/>
              </a:rPr>
              <a:t>These are;</a:t>
            </a:r>
            <a:endParaRPr lang="en-US" sz="3000" dirty="0">
              <a:latin typeface="Arial" panose="020B0604020202020204" pitchFamily="34" charset="0"/>
              <a:cs typeface="Arial" panose="020B0604020202020204" pitchFamily="34" charset="0"/>
            </a:endParaRPr>
          </a:p>
          <a:p>
            <a:pPr lvl="0">
              <a:buFont typeface="Wingdings" panose="05000000000000000000" pitchFamily="2" charset="2"/>
              <a:buChar char="q"/>
            </a:pPr>
            <a:r>
              <a:rPr lang="en-GB" sz="3000" dirty="0" err="1" smtClean="0">
                <a:latin typeface="Arial" panose="020B0604020202020204" pitchFamily="34" charset="0"/>
                <a:cs typeface="Arial" panose="020B0604020202020204" pitchFamily="34" charset="0"/>
              </a:rPr>
              <a:t>Luweero</a:t>
            </a:r>
            <a:r>
              <a:rPr lang="en-GB" sz="3000" dirty="0" smtClean="0">
                <a:latin typeface="Arial" panose="020B0604020202020204" pitchFamily="34" charset="0"/>
                <a:cs typeface="Arial" panose="020B0604020202020204" pitchFamily="34" charset="0"/>
              </a:rPr>
              <a:t>/</a:t>
            </a:r>
            <a:r>
              <a:rPr lang="en-GB" sz="3000" dirty="0" err="1" smtClean="0">
                <a:latin typeface="Arial" panose="020B0604020202020204" pitchFamily="34" charset="0"/>
                <a:cs typeface="Arial" panose="020B0604020202020204" pitchFamily="34" charset="0"/>
              </a:rPr>
              <a:t>Rwenzori</a:t>
            </a:r>
            <a:r>
              <a:rPr lang="en-GB" sz="3000" dirty="0" smtClean="0">
                <a:latin typeface="Arial" panose="020B0604020202020204" pitchFamily="34" charset="0"/>
                <a:cs typeface="Arial" panose="020B0604020202020204" pitchFamily="34" charset="0"/>
              </a:rPr>
              <a:t> </a:t>
            </a:r>
            <a:r>
              <a:rPr lang="en-GB" sz="3000" dirty="0">
                <a:latin typeface="Arial" panose="020B0604020202020204" pitchFamily="34" charset="0"/>
                <a:cs typeface="Arial" panose="020B0604020202020204" pitchFamily="34" charset="0"/>
              </a:rPr>
              <a:t>Development Program (LRDP)</a:t>
            </a:r>
            <a:endParaRPr lang="en-US" sz="3000" dirty="0">
              <a:latin typeface="Arial" panose="020B0604020202020204" pitchFamily="34" charset="0"/>
              <a:cs typeface="Arial" panose="020B0604020202020204" pitchFamily="34" charset="0"/>
            </a:endParaRPr>
          </a:p>
          <a:p>
            <a:pPr lvl="0">
              <a:buFont typeface="Wingdings" panose="05000000000000000000" pitchFamily="2" charset="2"/>
              <a:buChar char="q"/>
            </a:pPr>
            <a:r>
              <a:rPr lang="en-GB" sz="3000" dirty="0">
                <a:latin typeface="Arial" panose="020B0604020202020204" pitchFamily="34" charset="0"/>
                <a:cs typeface="Arial" panose="020B0604020202020204" pitchFamily="34" charset="0"/>
              </a:rPr>
              <a:t>Non PRDP/Non LRDP (Local Government Grant - LGG)</a:t>
            </a:r>
            <a:endParaRPr lang="en-US" sz="3000" dirty="0">
              <a:latin typeface="Arial" panose="020B0604020202020204" pitchFamily="34" charset="0"/>
              <a:cs typeface="Arial" panose="020B0604020202020204" pitchFamily="34" charset="0"/>
            </a:endParaRPr>
          </a:p>
          <a:p>
            <a:endParaRPr lang="en-US" dirty="0"/>
          </a:p>
          <a:p>
            <a:endParaRPr lang="en-US" dirty="0"/>
          </a:p>
        </p:txBody>
      </p:sp>
      <p:sp>
        <p:nvSpPr>
          <p:cNvPr id="4" name="Slide Number Placeholder 3"/>
          <p:cNvSpPr>
            <a:spLocks noGrp="1"/>
          </p:cNvSpPr>
          <p:nvPr>
            <p:ph type="sldNum" sz="quarter" idx="12"/>
          </p:nvPr>
        </p:nvSpPr>
        <p:spPr/>
        <p:txBody>
          <a:bodyPr/>
          <a:lstStyle/>
          <a:p>
            <a:fld id="{52A4F15D-8E49-495E-8C38-B6C68B07BE1E}" type="slidenum">
              <a:rPr lang="en-GB" smtClean="0"/>
              <a:t>19</a:t>
            </a:fld>
            <a:endParaRPr lang="en-GB"/>
          </a:p>
        </p:txBody>
      </p:sp>
    </p:spTree>
    <p:extLst>
      <p:ext uri="{BB962C8B-B14F-4D97-AF65-F5344CB8AC3E}">
        <p14:creationId xmlns:p14="http://schemas.microsoft.com/office/powerpoint/2010/main" val="2839830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3E858-E333-41A5-B246-F599F498E751}"/>
              </a:ext>
            </a:extLst>
          </p:cNvPr>
          <p:cNvSpPr>
            <a:spLocks noGrp="1"/>
          </p:cNvSpPr>
          <p:nvPr>
            <p:ph type="title"/>
          </p:nvPr>
        </p:nvSpPr>
        <p:spPr>
          <a:xfrm>
            <a:off x="436098" y="365126"/>
            <a:ext cx="11324492" cy="1069779"/>
          </a:xfrm>
        </p:spPr>
        <p:txBody>
          <a:bodyPr>
            <a:noAutofit/>
          </a:bodyPr>
          <a:lstStyle/>
          <a:p>
            <a:pPr algn="ctr"/>
            <a:r>
              <a:rPr lang="en-US" sz="3600" b="1" dirty="0" smtClean="0">
                <a:latin typeface="Arial" panose="020B0604020202020204" pitchFamily="34" charset="0"/>
                <a:cs typeface="Arial" panose="020B0604020202020204" pitchFamily="34" charset="0"/>
              </a:rPr>
              <a:t>Discretionary </a:t>
            </a:r>
            <a:r>
              <a:rPr lang="en-US" sz="3600" b="1" dirty="0">
                <a:latin typeface="Arial" panose="020B0604020202020204" pitchFamily="34" charset="0"/>
                <a:cs typeface="Arial" panose="020B0604020202020204" pitchFamily="34" charset="0"/>
              </a:rPr>
              <a:t>Development Equalization </a:t>
            </a:r>
            <a:r>
              <a:rPr lang="en-US" sz="3600" b="1" dirty="0" smtClean="0">
                <a:latin typeface="Arial" panose="020B0604020202020204" pitchFamily="34" charset="0"/>
                <a:cs typeface="Arial" panose="020B0604020202020204" pitchFamily="34" charset="0"/>
              </a:rPr>
              <a:t>Grant: Origin and What is in it?</a:t>
            </a:r>
            <a:endParaRPr lang="en-US" sz="36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D46D64E8-D6D1-467D-B73B-C5823352112F}"/>
              </a:ext>
            </a:extLst>
          </p:cNvPr>
          <p:cNvSpPr>
            <a:spLocks noGrp="1"/>
          </p:cNvSpPr>
          <p:nvPr>
            <p:ph idx="1"/>
          </p:nvPr>
        </p:nvSpPr>
        <p:spPr>
          <a:xfrm>
            <a:off x="838199" y="1670877"/>
            <a:ext cx="10922391" cy="4821997"/>
          </a:xfrm>
        </p:spPr>
        <p:txBody>
          <a:bodyPr>
            <a:normAutofit fontScale="77500" lnSpcReduction="20000"/>
          </a:bodyPr>
          <a:lstStyle/>
          <a:p>
            <a:pPr marL="0" indent="0">
              <a:buNone/>
            </a:pPr>
            <a:r>
              <a:rPr lang="en-US" sz="3100" dirty="0">
                <a:latin typeface="Arial" panose="020B0604020202020204" pitchFamily="34" charset="0"/>
                <a:cs typeface="Arial" panose="020B0604020202020204" pitchFamily="34" charset="0"/>
              </a:rPr>
              <a:t>The DDEG is a grant which started in FY 2016/17 after consolidating:</a:t>
            </a:r>
          </a:p>
          <a:p>
            <a:pPr lvl="1">
              <a:buFont typeface="Wingdings" panose="05000000000000000000" pitchFamily="2" charset="2"/>
              <a:buChar char="q"/>
            </a:pPr>
            <a:r>
              <a:rPr lang="en-US" sz="3100" dirty="0">
                <a:latin typeface="Arial" panose="020B0604020202020204" pitchFamily="34" charset="0"/>
                <a:cs typeface="Arial" panose="020B0604020202020204" pitchFamily="34" charset="0"/>
              </a:rPr>
              <a:t>T</a:t>
            </a:r>
            <a:r>
              <a:rPr lang="en-US" sz="3100" dirty="0" smtClean="0">
                <a:latin typeface="Arial" panose="020B0604020202020204" pitchFamily="34" charset="0"/>
                <a:cs typeface="Arial" panose="020B0604020202020204" pitchFamily="34" charset="0"/>
              </a:rPr>
              <a:t>he </a:t>
            </a:r>
            <a:r>
              <a:rPr lang="en-US" sz="3100" dirty="0">
                <a:latin typeface="Arial" panose="020B0604020202020204" pitchFamily="34" charset="0"/>
                <a:cs typeface="Arial" panose="020B0604020202020204" pitchFamily="34" charset="0"/>
              </a:rPr>
              <a:t>equalization grant;</a:t>
            </a:r>
          </a:p>
          <a:p>
            <a:pPr lvl="1">
              <a:buFont typeface="Wingdings" panose="05000000000000000000" pitchFamily="2" charset="2"/>
              <a:buChar char="q"/>
            </a:pPr>
            <a:r>
              <a:rPr lang="en-US" sz="3100" dirty="0">
                <a:latin typeface="Arial" panose="020B0604020202020204" pitchFamily="34" charset="0"/>
                <a:cs typeface="Arial" panose="020B0604020202020204" pitchFamily="34" charset="0"/>
              </a:rPr>
              <a:t>Local Government Management Service Delivery Program (</a:t>
            </a:r>
            <a:r>
              <a:rPr lang="en-US" sz="3100" dirty="0" smtClean="0">
                <a:latin typeface="Arial" panose="020B0604020202020204" pitchFamily="34" charset="0"/>
                <a:cs typeface="Arial" panose="020B0604020202020204" pitchFamily="34" charset="0"/>
              </a:rPr>
              <a:t>LGMSDP);</a:t>
            </a:r>
            <a:endParaRPr lang="en-US" sz="3100" dirty="0">
              <a:latin typeface="Arial" panose="020B0604020202020204" pitchFamily="34" charset="0"/>
              <a:cs typeface="Arial" panose="020B0604020202020204" pitchFamily="34" charset="0"/>
            </a:endParaRPr>
          </a:p>
          <a:p>
            <a:pPr lvl="1">
              <a:buFont typeface="Wingdings" panose="05000000000000000000" pitchFamily="2" charset="2"/>
              <a:buChar char="q"/>
            </a:pPr>
            <a:r>
              <a:rPr lang="en-US" sz="3100" dirty="0">
                <a:latin typeface="Arial" panose="020B0604020202020204" pitchFamily="34" charset="0"/>
                <a:cs typeface="Arial" panose="020B0604020202020204" pitchFamily="34" charset="0"/>
              </a:rPr>
              <a:t>Peace Recovery and Development Plan (PRDP);</a:t>
            </a:r>
          </a:p>
          <a:p>
            <a:pPr lvl="1">
              <a:buFont typeface="Wingdings" panose="05000000000000000000" pitchFamily="2" charset="2"/>
              <a:buChar char="q"/>
            </a:pPr>
            <a:r>
              <a:rPr lang="en-US" sz="3100" dirty="0" err="1" smtClean="0">
                <a:latin typeface="Arial" panose="020B0604020202020204" pitchFamily="34" charset="0"/>
                <a:cs typeface="Arial" panose="020B0604020202020204" pitchFamily="34" charset="0"/>
              </a:rPr>
              <a:t>Luweero-Rwenzori</a:t>
            </a:r>
            <a:r>
              <a:rPr lang="en-US" sz="3100" dirty="0" smtClean="0">
                <a:latin typeface="Arial" panose="020B0604020202020204" pitchFamily="34" charset="0"/>
                <a:cs typeface="Arial" panose="020B0604020202020204" pitchFamily="34" charset="0"/>
              </a:rPr>
              <a:t> </a:t>
            </a:r>
            <a:r>
              <a:rPr lang="en-US" sz="3100" dirty="0">
                <a:latin typeface="Arial" panose="020B0604020202020204" pitchFamily="34" charset="0"/>
                <a:cs typeface="Arial" panose="020B0604020202020204" pitchFamily="34" charset="0"/>
              </a:rPr>
              <a:t>Development Program (LRDP); and </a:t>
            </a:r>
          </a:p>
          <a:p>
            <a:pPr lvl="1">
              <a:buFont typeface="Wingdings" panose="05000000000000000000" pitchFamily="2" charset="2"/>
              <a:buChar char="q"/>
            </a:pPr>
            <a:r>
              <a:rPr lang="en-US" sz="3100" dirty="0">
                <a:latin typeface="Arial" panose="020B0604020202020204" pitchFamily="34" charset="0"/>
                <a:cs typeface="Arial" panose="020B0604020202020204" pitchFamily="34" charset="0"/>
              </a:rPr>
              <a:t>Uganda Support to Municipal Infrastructure Development (USMID</a:t>
            </a:r>
            <a:r>
              <a:rPr lang="en-US" sz="3100" dirty="0" smtClean="0">
                <a:latin typeface="Arial" panose="020B0604020202020204" pitchFamily="34" charset="0"/>
                <a:cs typeface="Arial" panose="020B0604020202020204" pitchFamily="34" charset="0"/>
              </a:rPr>
              <a:t>)</a:t>
            </a:r>
          </a:p>
          <a:p>
            <a:pPr marL="457200" lvl="1" indent="0">
              <a:buNone/>
            </a:pPr>
            <a:endParaRPr lang="en-US" sz="3100" dirty="0">
              <a:latin typeface="Arial" panose="020B0604020202020204" pitchFamily="34" charset="0"/>
              <a:cs typeface="Arial" panose="020B0604020202020204" pitchFamily="34" charset="0"/>
            </a:endParaRPr>
          </a:p>
          <a:p>
            <a:pPr marL="457200" lvl="1" indent="0">
              <a:buNone/>
            </a:pPr>
            <a:r>
              <a:rPr lang="en-US" sz="3100" dirty="0" smtClean="0">
                <a:latin typeface="Arial" panose="020B0604020202020204" pitchFamily="34" charset="0"/>
                <a:cs typeface="Arial" panose="020B0604020202020204" pitchFamily="34" charset="0"/>
              </a:rPr>
              <a:t>The grant is being managed by the Ministry of Local Government which is  a lead agency for implementation of Regional Development </a:t>
            </a:r>
            <a:r>
              <a:rPr lang="en-US" sz="3100" dirty="0" err="1" smtClean="0">
                <a:latin typeface="Arial" panose="020B0604020202020204" pitchFamily="34" charset="0"/>
                <a:cs typeface="Arial" panose="020B0604020202020204" pitchFamily="34" charset="0"/>
              </a:rPr>
              <a:t>Programme</a:t>
            </a:r>
            <a:r>
              <a:rPr lang="en-US" sz="3100" dirty="0" smtClean="0">
                <a:latin typeface="Arial" panose="020B0604020202020204" pitchFamily="34" charset="0"/>
                <a:cs typeface="Arial" panose="020B0604020202020204" pitchFamily="34" charset="0"/>
              </a:rPr>
              <a:t> under NDP3.</a:t>
            </a:r>
            <a:endParaRPr lang="en-US" sz="3100" dirty="0">
              <a:latin typeface="Arial" panose="020B0604020202020204" pitchFamily="34" charset="0"/>
              <a:cs typeface="Arial" panose="020B0604020202020204" pitchFamily="34" charset="0"/>
            </a:endParaRPr>
          </a:p>
          <a:p>
            <a:pPr marL="457200" lvl="1" indent="0">
              <a:buNone/>
            </a:pPr>
            <a:endParaRPr lang="en-US" sz="3100" dirty="0">
              <a:latin typeface="Arial" panose="020B0604020202020204" pitchFamily="34" charset="0"/>
              <a:cs typeface="Arial" panose="020B0604020202020204" pitchFamily="34" charset="0"/>
            </a:endParaRPr>
          </a:p>
          <a:p>
            <a:pPr marL="0" indent="0">
              <a:buNone/>
            </a:pPr>
            <a:r>
              <a:rPr lang="en-US" sz="3100" dirty="0">
                <a:latin typeface="Arial" panose="020B0604020202020204" pitchFamily="34" charset="0"/>
                <a:cs typeface="Arial" panose="020B0604020202020204" pitchFamily="34" charset="0"/>
              </a:rPr>
              <a:t>The DDEG is the only grant for LGs that </a:t>
            </a:r>
            <a:r>
              <a:rPr lang="en-US" sz="3100" dirty="0" smtClean="0">
                <a:latin typeface="Arial" panose="020B0604020202020204" pitchFamily="34" charset="0"/>
                <a:cs typeface="Arial" panose="020B0604020202020204" pitchFamily="34" charset="0"/>
              </a:rPr>
              <a:t>:</a:t>
            </a:r>
            <a:endParaRPr lang="en-US" sz="3100" dirty="0">
              <a:latin typeface="Arial" panose="020B0604020202020204" pitchFamily="34" charset="0"/>
              <a:cs typeface="Arial" panose="020B0604020202020204" pitchFamily="34" charset="0"/>
            </a:endParaRPr>
          </a:p>
          <a:p>
            <a:pPr lvl="1">
              <a:buFont typeface="Wingdings" panose="05000000000000000000" pitchFamily="2" charset="2"/>
              <a:buChar char="q"/>
            </a:pPr>
            <a:r>
              <a:rPr lang="en-US" sz="3100" dirty="0" smtClean="0">
                <a:latin typeface="Arial" panose="020B0604020202020204" pitchFamily="34" charset="0"/>
                <a:cs typeface="Arial" panose="020B0604020202020204" pitchFamily="34" charset="0"/>
              </a:rPr>
              <a:t>Is not </a:t>
            </a:r>
            <a:r>
              <a:rPr lang="en-US" sz="3100" dirty="0">
                <a:latin typeface="Arial" panose="020B0604020202020204" pitchFamily="34" charset="0"/>
                <a:cs typeface="Arial" panose="020B0604020202020204" pitchFamily="34" charset="0"/>
              </a:rPr>
              <a:t>earmarked to a particular </a:t>
            </a:r>
            <a:r>
              <a:rPr lang="en-US" sz="3100" dirty="0" err="1" smtClean="0">
                <a:latin typeface="Arial" panose="020B0604020202020204" pitchFamily="34" charset="0"/>
                <a:cs typeface="Arial" panose="020B0604020202020204" pitchFamily="34" charset="0"/>
              </a:rPr>
              <a:t>programme</a:t>
            </a:r>
            <a:r>
              <a:rPr lang="en-US" sz="3100" dirty="0" smtClean="0">
                <a:latin typeface="Arial" panose="020B0604020202020204" pitchFamily="34" charset="0"/>
                <a:cs typeface="Arial" panose="020B0604020202020204" pitchFamily="34" charset="0"/>
              </a:rPr>
              <a:t>; </a:t>
            </a:r>
            <a:r>
              <a:rPr lang="en-US" sz="3100" dirty="0">
                <a:latin typeface="Arial" panose="020B0604020202020204" pitchFamily="34" charset="0"/>
                <a:cs typeface="Arial" panose="020B0604020202020204" pitchFamily="34" charset="0"/>
              </a:rPr>
              <a:t>and </a:t>
            </a:r>
          </a:p>
          <a:p>
            <a:pPr lvl="1">
              <a:buFont typeface="Wingdings" panose="05000000000000000000" pitchFamily="2" charset="2"/>
              <a:buChar char="q"/>
            </a:pPr>
            <a:r>
              <a:rPr lang="en-US" sz="3100" dirty="0" smtClean="0">
                <a:latin typeface="Arial" panose="020B0604020202020204" pitchFamily="34" charset="0"/>
                <a:cs typeface="Arial" panose="020B0604020202020204" pitchFamily="34" charset="0"/>
              </a:rPr>
              <a:t>Provides </a:t>
            </a:r>
            <a:r>
              <a:rPr lang="en-US" sz="3100" dirty="0">
                <a:latin typeface="Arial" panose="020B0604020202020204" pitchFamily="34" charset="0"/>
                <a:cs typeface="Arial" panose="020B0604020202020204" pitchFamily="34" charset="0"/>
              </a:rPr>
              <a:t>non-earmarked fiscal resources </a:t>
            </a:r>
            <a:r>
              <a:rPr lang="en-US" sz="3100" dirty="0" smtClean="0">
                <a:latin typeface="Arial" panose="020B0604020202020204" pitchFamily="34" charset="0"/>
                <a:cs typeface="Arial" panose="020B0604020202020204" pitchFamily="34" charset="0"/>
              </a:rPr>
              <a:t>to </a:t>
            </a:r>
            <a:r>
              <a:rPr lang="en-US" sz="3100" dirty="0">
                <a:latin typeface="Arial" panose="020B0604020202020204" pitchFamily="34" charset="0"/>
                <a:cs typeface="Arial" panose="020B0604020202020204" pitchFamily="34" charset="0"/>
              </a:rPr>
              <a:t>the LGs to allow them to plan and prioritize </a:t>
            </a:r>
            <a:r>
              <a:rPr lang="en-US" sz="3100" dirty="0" smtClean="0">
                <a:latin typeface="Arial" panose="020B0604020202020204" pitchFamily="34" charset="0"/>
                <a:cs typeface="Arial" panose="020B0604020202020204" pitchFamily="34" charset="0"/>
              </a:rPr>
              <a:t>their local </a:t>
            </a:r>
            <a:r>
              <a:rPr lang="en-US" sz="3100" dirty="0">
                <a:latin typeface="Arial" panose="020B0604020202020204" pitchFamily="34" charset="0"/>
                <a:cs typeface="Arial" panose="020B0604020202020204" pitchFamily="34" charset="0"/>
              </a:rPr>
              <a:t>needs</a:t>
            </a:r>
            <a:r>
              <a:rPr lang="en-US" sz="3100" dirty="0" smtClean="0">
                <a:latin typeface="Arial" panose="020B0604020202020204" pitchFamily="34" charset="0"/>
                <a:cs typeface="Arial" panose="020B0604020202020204" pitchFamily="34" charset="0"/>
              </a:rPr>
              <a:t>.</a:t>
            </a:r>
          </a:p>
          <a:p>
            <a:pPr lvl="1"/>
            <a:endParaRPr lang="en-US" dirty="0">
              <a:latin typeface="Arial Narrow" panose="020B0606020202030204" pitchFamily="34" charset="0"/>
            </a:endParaRPr>
          </a:p>
          <a:p>
            <a:pPr marL="0" indent="0">
              <a:buNone/>
            </a:pPr>
            <a:endParaRPr lang="en-US" dirty="0"/>
          </a:p>
        </p:txBody>
      </p:sp>
      <p:sp>
        <p:nvSpPr>
          <p:cNvPr id="4" name="Slide Number Placeholder 3"/>
          <p:cNvSpPr>
            <a:spLocks noGrp="1"/>
          </p:cNvSpPr>
          <p:nvPr>
            <p:ph type="sldNum" sz="quarter" idx="12"/>
          </p:nvPr>
        </p:nvSpPr>
        <p:spPr/>
        <p:txBody>
          <a:bodyPr/>
          <a:lstStyle/>
          <a:p>
            <a:fld id="{52A4F15D-8E49-495E-8C38-B6C68B07BE1E}" type="slidenum">
              <a:rPr lang="en-GB" smtClean="0"/>
              <a:t>2</a:t>
            </a:fld>
            <a:endParaRPr lang="en-GB"/>
          </a:p>
        </p:txBody>
      </p:sp>
    </p:spTree>
    <p:extLst>
      <p:ext uri="{BB962C8B-B14F-4D97-AF65-F5344CB8AC3E}">
        <p14:creationId xmlns:p14="http://schemas.microsoft.com/office/powerpoint/2010/main" val="29939204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Allocation of DDEG under EU Budget Support</a:t>
            </a:r>
            <a:endParaRPr lang="en-US" dirty="0">
              <a:latin typeface="Arial" panose="020B0604020202020204" pitchFamily="34" charset="0"/>
              <a:cs typeface="Arial" panose="020B0604020202020204" pitchFamily="34"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72076824"/>
              </p:ext>
            </p:extLst>
          </p:nvPr>
        </p:nvGraphicFramePr>
        <p:xfrm>
          <a:off x="1219199" y="1683404"/>
          <a:ext cx="9818914" cy="4803479"/>
        </p:xfrm>
        <a:graphic>
          <a:graphicData uri="http://schemas.openxmlformats.org/drawingml/2006/table">
            <a:tbl>
              <a:tblPr firstRow="1" firstCol="1" bandRow="1">
                <a:tableStyleId>{5C22544A-7EE6-4342-B048-85BDC9FD1C3A}</a:tableStyleId>
              </a:tblPr>
              <a:tblGrid>
                <a:gridCol w="4478221">
                  <a:extLst>
                    <a:ext uri="{9D8B030D-6E8A-4147-A177-3AD203B41FA5}">
                      <a16:colId xmlns:a16="http://schemas.microsoft.com/office/drawing/2014/main" val="20000"/>
                    </a:ext>
                  </a:extLst>
                </a:gridCol>
                <a:gridCol w="1393224">
                  <a:extLst>
                    <a:ext uri="{9D8B030D-6E8A-4147-A177-3AD203B41FA5}">
                      <a16:colId xmlns:a16="http://schemas.microsoft.com/office/drawing/2014/main" val="20001"/>
                    </a:ext>
                  </a:extLst>
                </a:gridCol>
                <a:gridCol w="1850998">
                  <a:extLst>
                    <a:ext uri="{9D8B030D-6E8A-4147-A177-3AD203B41FA5}">
                      <a16:colId xmlns:a16="http://schemas.microsoft.com/office/drawing/2014/main" val="20002"/>
                    </a:ext>
                  </a:extLst>
                </a:gridCol>
                <a:gridCol w="2096471">
                  <a:extLst>
                    <a:ext uri="{9D8B030D-6E8A-4147-A177-3AD203B41FA5}">
                      <a16:colId xmlns:a16="http://schemas.microsoft.com/office/drawing/2014/main" val="20003"/>
                    </a:ext>
                  </a:extLst>
                </a:gridCol>
              </a:tblGrid>
              <a:tr h="588258">
                <a:tc>
                  <a:txBody>
                    <a:bodyPr/>
                    <a:lstStyle/>
                    <a:p>
                      <a:pPr marL="0" marR="0" algn="just">
                        <a:lnSpc>
                          <a:spcPct val="107000"/>
                        </a:lnSpc>
                        <a:spcBef>
                          <a:spcPts val="0"/>
                        </a:spcBef>
                        <a:spcAft>
                          <a:spcPts val="0"/>
                        </a:spcAft>
                      </a:pPr>
                      <a:r>
                        <a:rPr lang="en-GB" sz="1200" dirty="0" err="1" smtClean="0">
                          <a:effectLst/>
                          <a:latin typeface="Arial" panose="020B0604020202020204" pitchFamily="34" charset="0"/>
                          <a:cs typeface="Arial" panose="020B0604020202020204" pitchFamily="34" charset="0"/>
                        </a:rPr>
                        <a:t>Luweero</a:t>
                      </a:r>
                      <a:r>
                        <a:rPr lang="en-GB" sz="1200" dirty="0" smtClean="0">
                          <a:effectLst/>
                          <a:latin typeface="Arial" panose="020B0604020202020204" pitchFamily="34" charset="0"/>
                          <a:cs typeface="Arial" panose="020B0604020202020204" pitchFamily="34" charset="0"/>
                        </a:rPr>
                        <a:t>/</a:t>
                      </a:r>
                      <a:r>
                        <a:rPr lang="en-GB" sz="1200" dirty="0" err="1" smtClean="0">
                          <a:effectLst/>
                          <a:latin typeface="Arial" panose="020B0604020202020204" pitchFamily="34" charset="0"/>
                          <a:cs typeface="Arial" panose="020B0604020202020204" pitchFamily="34" charset="0"/>
                        </a:rPr>
                        <a:t>Rwenzori</a:t>
                      </a:r>
                      <a:r>
                        <a:rPr lang="en-GB" sz="1200" dirty="0" smtClean="0">
                          <a:effectLst/>
                          <a:latin typeface="Arial" panose="020B0604020202020204" pitchFamily="34" charset="0"/>
                          <a:cs typeface="Arial" panose="020B0604020202020204" pitchFamily="34" charset="0"/>
                        </a:rPr>
                        <a:t> </a:t>
                      </a:r>
                      <a:r>
                        <a:rPr lang="en-GB" sz="1200" dirty="0" err="1">
                          <a:effectLst/>
                          <a:latin typeface="Arial" panose="020B0604020202020204" pitchFamily="34" charset="0"/>
                          <a:cs typeface="Arial" panose="020B0604020202020204" pitchFamily="34" charset="0"/>
                        </a:rPr>
                        <a:t>Devt</a:t>
                      </a:r>
                      <a:r>
                        <a:rPr lang="en-GB" sz="1200" dirty="0">
                          <a:effectLst/>
                          <a:latin typeface="Arial" panose="020B0604020202020204" pitchFamily="34" charset="0"/>
                          <a:cs typeface="Arial" panose="020B0604020202020204" pitchFamily="34" charset="0"/>
                        </a:rPr>
                        <a:t> </a:t>
                      </a:r>
                      <a:r>
                        <a:rPr lang="en-GB" sz="1200" dirty="0" err="1">
                          <a:effectLst/>
                          <a:latin typeface="Arial" panose="020B0604020202020204" pitchFamily="34" charset="0"/>
                          <a:cs typeface="Arial" panose="020B0604020202020204" pitchFamily="34" charset="0"/>
                        </a:rPr>
                        <a:t>Prgm</a:t>
                      </a:r>
                      <a:r>
                        <a:rPr lang="en-GB" sz="1200" dirty="0">
                          <a:effectLst/>
                          <a:latin typeface="Arial" panose="020B0604020202020204" pitchFamily="34" charset="0"/>
                          <a:cs typeface="Arial" panose="020B0604020202020204" pitchFamily="34" charset="0"/>
                        </a:rPr>
                        <a:t>(LRDP)</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lstStyle/>
                    <a:p>
                      <a:pPr marL="0" marR="0" algn="just">
                        <a:lnSpc>
                          <a:spcPct val="107000"/>
                        </a:lnSpc>
                        <a:spcBef>
                          <a:spcPts val="0"/>
                        </a:spcBef>
                        <a:spcAft>
                          <a:spcPts val="0"/>
                        </a:spcAft>
                      </a:pPr>
                      <a:r>
                        <a:rPr lang="en-GB" sz="1200">
                          <a:effectLst/>
                          <a:latin typeface="Arial" panose="020B0604020202020204" pitchFamily="34" charset="0"/>
                          <a:cs typeface="Arial" panose="020B0604020202020204" pitchFamily="34" charset="0"/>
                        </a:rPr>
                        <a:t>NO OF LGs</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lstStyle/>
                    <a:p>
                      <a:pPr marL="0" marR="0" algn="just">
                        <a:lnSpc>
                          <a:spcPct val="107000"/>
                        </a:lnSpc>
                        <a:spcBef>
                          <a:spcPts val="0"/>
                        </a:spcBef>
                        <a:spcAft>
                          <a:spcPts val="0"/>
                        </a:spcAft>
                      </a:pPr>
                      <a:r>
                        <a:rPr lang="en-GB" sz="1200">
                          <a:effectLst/>
                          <a:latin typeface="Arial" panose="020B0604020202020204" pitchFamily="34" charset="0"/>
                          <a:cs typeface="Arial" panose="020B0604020202020204" pitchFamily="34" charset="0"/>
                        </a:rPr>
                        <a:t>Unit allocation Shs.</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lstStyle/>
                    <a:p>
                      <a:pPr marL="0" marR="0">
                        <a:lnSpc>
                          <a:spcPct val="107000"/>
                        </a:lnSpc>
                        <a:spcBef>
                          <a:spcPts val="0"/>
                        </a:spcBef>
                        <a:spcAft>
                          <a:spcPts val="0"/>
                        </a:spcAft>
                      </a:pPr>
                      <a:r>
                        <a:rPr lang="en-GB" sz="1200" dirty="0" err="1">
                          <a:effectLst/>
                          <a:latin typeface="Arial" panose="020B0604020202020204" pitchFamily="34" charset="0"/>
                          <a:cs typeface="Arial" panose="020B0604020202020204" pitchFamily="34" charset="0"/>
                        </a:rPr>
                        <a:t>Ushs</a:t>
                      </a:r>
                      <a:r>
                        <a:rPr lang="en-GB" sz="1200" dirty="0">
                          <a:effectLst/>
                          <a:latin typeface="Arial" panose="020B0604020202020204" pitchFamily="34" charset="0"/>
                          <a:cs typeface="Arial" panose="020B0604020202020204" pitchFamily="34" charset="0"/>
                        </a:rPr>
                        <a:t> billions        FY2020/21</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extLst>
                  <a:ext uri="{0D108BD9-81ED-4DB2-BD59-A6C34878D82A}">
                    <a16:rowId xmlns:a16="http://schemas.microsoft.com/office/drawing/2014/main" val="10000"/>
                  </a:ext>
                </a:extLst>
              </a:tr>
              <a:tr h="392766">
                <a:tc>
                  <a:txBody>
                    <a:bodyPr/>
                    <a:lstStyle/>
                    <a:p>
                      <a:pPr marL="0" marR="0" algn="just">
                        <a:lnSpc>
                          <a:spcPct val="107000"/>
                        </a:lnSpc>
                        <a:spcBef>
                          <a:spcPts val="0"/>
                        </a:spcBef>
                        <a:spcAft>
                          <a:spcPts val="0"/>
                        </a:spcAft>
                      </a:pPr>
                      <a:r>
                        <a:rPr lang="en-GB" sz="1100" dirty="0">
                          <a:effectLst/>
                          <a:latin typeface="Arial" panose="020B0604020202020204" pitchFamily="34" charset="0"/>
                          <a:cs typeface="Arial" panose="020B0604020202020204" pitchFamily="34" charset="0"/>
                        </a:rPr>
                        <a:t>LRDP Districts</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lstStyle/>
                    <a:p>
                      <a:pPr marL="0" marR="0" algn="r">
                        <a:lnSpc>
                          <a:spcPct val="107000"/>
                        </a:lnSpc>
                        <a:spcBef>
                          <a:spcPts val="0"/>
                        </a:spcBef>
                        <a:spcAft>
                          <a:spcPts val="0"/>
                        </a:spcAft>
                      </a:pPr>
                      <a:r>
                        <a:rPr lang="en-GB" sz="1100">
                          <a:effectLst/>
                          <a:latin typeface="Arial" panose="020B0604020202020204" pitchFamily="34" charset="0"/>
                          <a:cs typeface="Arial" panose="020B0604020202020204" pitchFamily="34" charset="0"/>
                        </a:rPr>
                        <a:t>                 16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lstStyle/>
                    <a:p>
                      <a:pPr marL="0" marR="0" algn="r">
                        <a:lnSpc>
                          <a:spcPct val="107000"/>
                        </a:lnSpc>
                        <a:spcBef>
                          <a:spcPts val="0"/>
                        </a:spcBef>
                        <a:spcAft>
                          <a:spcPts val="0"/>
                        </a:spcAft>
                      </a:pPr>
                      <a:r>
                        <a:rPr lang="en-GB" sz="1100">
                          <a:effectLst/>
                          <a:latin typeface="Arial" panose="020B0604020202020204" pitchFamily="34" charset="0"/>
                          <a:cs typeface="Arial" panose="020B0604020202020204" pitchFamily="34" charset="0"/>
                        </a:rPr>
                        <a:t>                   56,250,000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lstStyle/>
                    <a:p>
                      <a:pPr marL="0" marR="0" algn="r">
                        <a:lnSpc>
                          <a:spcPct val="107000"/>
                        </a:lnSpc>
                        <a:spcBef>
                          <a:spcPts val="0"/>
                        </a:spcBef>
                        <a:spcAft>
                          <a:spcPts val="0"/>
                        </a:spcAft>
                      </a:pPr>
                      <a:r>
                        <a:rPr lang="en-GB" sz="1100">
                          <a:effectLst/>
                          <a:latin typeface="Arial" panose="020B0604020202020204" pitchFamily="34" charset="0"/>
                          <a:cs typeface="Arial" panose="020B0604020202020204" pitchFamily="34" charset="0"/>
                        </a:rPr>
                        <a:t>          900,000,000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extLst>
                  <a:ext uri="{0D108BD9-81ED-4DB2-BD59-A6C34878D82A}">
                    <a16:rowId xmlns:a16="http://schemas.microsoft.com/office/drawing/2014/main" val="10001"/>
                  </a:ext>
                </a:extLst>
              </a:tr>
              <a:tr h="356765">
                <a:tc>
                  <a:txBody>
                    <a:bodyPr/>
                    <a:lstStyle/>
                    <a:p>
                      <a:pPr marL="0" marR="0" algn="just">
                        <a:lnSpc>
                          <a:spcPct val="107000"/>
                        </a:lnSpc>
                        <a:spcBef>
                          <a:spcPts val="0"/>
                        </a:spcBef>
                        <a:spcAft>
                          <a:spcPts val="0"/>
                        </a:spcAft>
                      </a:pPr>
                      <a:r>
                        <a:rPr lang="en-GB" sz="1100">
                          <a:effectLst/>
                          <a:latin typeface="Arial" panose="020B0604020202020204" pitchFamily="34" charset="0"/>
                          <a:cs typeface="Arial" panose="020B0604020202020204" pitchFamily="34" charset="0"/>
                        </a:rPr>
                        <a:t>LRDP Sub-Counties</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lstStyle/>
                    <a:p>
                      <a:pPr marL="0" marR="0" algn="r">
                        <a:lnSpc>
                          <a:spcPct val="107000"/>
                        </a:lnSpc>
                        <a:spcBef>
                          <a:spcPts val="0"/>
                        </a:spcBef>
                        <a:spcAft>
                          <a:spcPts val="0"/>
                        </a:spcAft>
                      </a:pPr>
                      <a:r>
                        <a:rPr lang="en-GB" sz="1100">
                          <a:effectLst/>
                          <a:latin typeface="Arial" panose="020B0604020202020204" pitchFamily="34" charset="0"/>
                          <a:cs typeface="Arial" panose="020B0604020202020204" pitchFamily="34" charset="0"/>
                        </a:rPr>
                        <a:t>                             180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lstStyle/>
                    <a:p>
                      <a:pPr marL="0" marR="0" algn="r">
                        <a:lnSpc>
                          <a:spcPct val="107000"/>
                        </a:lnSpc>
                        <a:spcBef>
                          <a:spcPts val="0"/>
                        </a:spcBef>
                        <a:spcAft>
                          <a:spcPts val="0"/>
                        </a:spcAft>
                      </a:pPr>
                      <a:r>
                        <a:rPr lang="en-GB" sz="1100">
                          <a:effectLst/>
                          <a:latin typeface="Arial" panose="020B0604020202020204" pitchFamily="34" charset="0"/>
                          <a:cs typeface="Arial" panose="020B0604020202020204" pitchFamily="34" charset="0"/>
                        </a:rPr>
                        <a:t>                   24,326,566</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lstStyle/>
                    <a:p>
                      <a:pPr marL="0" marR="0" algn="r">
                        <a:lnSpc>
                          <a:spcPct val="107000"/>
                        </a:lnSpc>
                        <a:spcBef>
                          <a:spcPts val="0"/>
                        </a:spcBef>
                        <a:spcAft>
                          <a:spcPts val="0"/>
                        </a:spcAft>
                      </a:pPr>
                      <a:r>
                        <a:rPr lang="en-GB" sz="1100">
                          <a:effectLst/>
                          <a:latin typeface="Arial" panose="020B0604020202020204" pitchFamily="34" charset="0"/>
                          <a:cs typeface="Arial" panose="020B0604020202020204" pitchFamily="34" charset="0"/>
                        </a:rPr>
                        <a:t>  4,378,781’880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extLst>
                  <a:ext uri="{0D108BD9-81ED-4DB2-BD59-A6C34878D82A}">
                    <a16:rowId xmlns:a16="http://schemas.microsoft.com/office/drawing/2014/main" val="10002"/>
                  </a:ext>
                </a:extLst>
              </a:tr>
              <a:tr h="356765">
                <a:tc>
                  <a:txBody>
                    <a:bodyPr/>
                    <a:lstStyle/>
                    <a:p>
                      <a:pPr marL="0" marR="0" algn="just">
                        <a:lnSpc>
                          <a:spcPct val="107000"/>
                        </a:lnSpc>
                        <a:spcBef>
                          <a:spcPts val="0"/>
                        </a:spcBef>
                        <a:spcAft>
                          <a:spcPts val="0"/>
                        </a:spcAft>
                      </a:pPr>
                      <a:r>
                        <a:rPr lang="en-GB" sz="1100" dirty="0">
                          <a:effectLst/>
                          <a:latin typeface="Arial" panose="020B0604020202020204" pitchFamily="34" charset="0"/>
                          <a:cs typeface="Arial" panose="020B0604020202020204" pitchFamily="34" charset="0"/>
                        </a:rPr>
                        <a:t>LRDP TCs and Division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lstStyle/>
                    <a:p>
                      <a:pPr marL="0" marR="0" algn="r">
                        <a:lnSpc>
                          <a:spcPct val="107000"/>
                        </a:lnSpc>
                        <a:spcBef>
                          <a:spcPts val="0"/>
                        </a:spcBef>
                        <a:spcAft>
                          <a:spcPts val="0"/>
                        </a:spcAft>
                      </a:pPr>
                      <a:r>
                        <a:rPr lang="en-GB" sz="1100">
                          <a:effectLst/>
                          <a:latin typeface="Arial" panose="020B0604020202020204" pitchFamily="34" charset="0"/>
                          <a:cs typeface="Arial" panose="020B0604020202020204" pitchFamily="34" charset="0"/>
                        </a:rPr>
                        <a:t>              81</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lstStyle/>
                    <a:p>
                      <a:pPr marL="0" marR="0" algn="r">
                        <a:lnSpc>
                          <a:spcPct val="107000"/>
                        </a:lnSpc>
                        <a:spcBef>
                          <a:spcPts val="0"/>
                        </a:spcBef>
                        <a:spcAft>
                          <a:spcPts val="0"/>
                        </a:spcAft>
                      </a:pPr>
                      <a:r>
                        <a:rPr lang="en-GB" sz="1100">
                          <a:effectLst/>
                          <a:latin typeface="Arial" panose="020B0604020202020204" pitchFamily="34" charset="0"/>
                          <a:cs typeface="Arial" panose="020B0604020202020204" pitchFamily="34" charset="0"/>
                        </a:rPr>
                        <a:t>                   24,326,566</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lstStyle/>
                    <a:p>
                      <a:pPr marL="0" marR="0" algn="r">
                        <a:lnSpc>
                          <a:spcPct val="107000"/>
                        </a:lnSpc>
                        <a:spcBef>
                          <a:spcPts val="0"/>
                        </a:spcBef>
                        <a:spcAft>
                          <a:spcPts val="0"/>
                        </a:spcAft>
                      </a:pPr>
                      <a:r>
                        <a:rPr lang="en-GB" sz="1100">
                          <a:effectLst/>
                          <a:latin typeface="Arial" panose="020B0604020202020204" pitchFamily="34" charset="0"/>
                          <a:cs typeface="Arial" panose="020B0604020202020204" pitchFamily="34" charset="0"/>
                        </a:rPr>
                        <a:t>       1,970,451,846</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extLst>
                  <a:ext uri="{0D108BD9-81ED-4DB2-BD59-A6C34878D82A}">
                    <a16:rowId xmlns:a16="http://schemas.microsoft.com/office/drawing/2014/main" val="10003"/>
                  </a:ext>
                </a:extLst>
              </a:tr>
              <a:tr h="356765">
                <a:tc>
                  <a:txBody>
                    <a:bodyPr/>
                    <a:lstStyle/>
                    <a:p>
                      <a:pPr marL="0" marR="0">
                        <a:lnSpc>
                          <a:spcPct val="107000"/>
                        </a:lnSpc>
                        <a:spcBef>
                          <a:spcPts val="0"/>
                        </a:spcBef>
                        <a:spcAft>
                          <a:spcPts val="0"/>
                        </a:spcAft>
                      </a:pPr>
                      <a:r>
                        <a:rPr lang="en-GB" sz="1100" dirty="0">
                          <a:effectLst/>
                          <a:latin typeface="Arial" panose="020B0604020202020204" pitchFamily="34" charset="0"/>
                          <a:cs typeface="Arial" panose="020B0604020202020204" pitchFamily="34" charset="0"/>
                        </a:rPr>
                        <a:t>LRDP M/C</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lstStyle/>
                    <a:p>
                      <a:pPr marL="0" marR="0" algn="r">
                        <a:lnSpc>
                          <a:spcPct val="107000"/>
                        </a:lnSpc>
                        <a:spcBef>
                          <a:spcPts val="0"/>
                        </a:spcBef>
                        <a:spcAft>
                          <a:spcPts val="0"/>
                        </a:spcAft>
                      </a:pPr>
                      <a:r>
                        <a:rPr lang="en-GB" sz="1100">
                          <a:effectLst/>
                          <a:latin typeface="Arial" panose="020B0604020202020204" pitchFamily="34" charset="0"/>
                          <a:cs typeface="Arial" panose="020B0604020202020204" pitchFamily="34" charset="0"/>
                        </a:rPr>
                        <a:t>                   9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lstStyle/>
                    <a:p>
                      <a:pPr marL="0" marR="0" algn="r">
                        <a:lnSpc>
                          <a:spcPct val="107000"/>
                        </a:lnSpc>
                        <a:spcBef>
                          <a:spcPts val="0"/>
                        </a:spcBef>
                        <a:spcAft>
                          <a:spcPts val="0"/>
                        </a:spcAft>
                      </a:pPr>
                      <a:r>
                        <a:rPr lang="en-GB" sz="1100">
                          <a:effectLst/>
                          <a:latin typeface="Arial" panose="020B0604020202020204" pitchFamily="34" charset="0"/>
                          <a:cs typeface="Arial" panose="020B0604020202020204" pitchFamily="34" charset="0"/>
                        </a:rPr>
                        <a:t>                     41,108,886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lstStyle/>
                    <a:p>
                      <a:pPr marL="0" marR="0" algn="r">
                        <a:lnSpc>
                          <a:spcPct val="107000"/>
                        </a:lnSpc>
                        <a:spcBef>
                          <a:spcPts val="0"/>
                        </a:spcBef>
                        <a:spcAft>
                          <a:spcPts val="0"/>
                        </a:spcAft>
                      </a:pPr>
                      <a:r>
                        <a:rPr lang="en-GB" sz="1100">
                          <a:effectLst/>
                          <a:latin typeface="Arial" panose="020B0604020202020204" pitchFamily="34" charset="0"/>
                          <a:cs typeface="Arial" panose="020B0604020202020204" pitchFamily="34" charset="0"/>
                        </a:rPr>
                        <a:t>          369,979,974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extLst>
                  <a:ext uri="{0D108BD9-81ED-4DB2-BD59-A6C34878D82A}">
                    <a16:rowId xmlns:a16="http://schemas.microsoft.com/office/drawing/2014/main" val="10004"/>
                  </a:ext>
                </a:extLst>
              </a:tr>
              <a:tr h="356765">
                <a:tc>
                  <a:txBody>
                    <a:bodyPr/>
                    <a:lstStyle/>
                    <a:p>
                      <a:pPr marL="0" marR="0" algn="just">
                        <a:lnSpc>
                          <a:spcPct val="107000"/>
                        </a:lnSpc>
                        <a:spcBef>
                          <a:spcPts val="0"/>
                        </a:spcBef>
                        <a:spcAft>
                          <a:spcPts val="0"/>
                        </a:spcAft>
                      </a:pPr>
                      <a:r>
                        <a:rPr lang="en-GB" sz="1100">
                          <a:effectLst/>
                          <a:latin typeface="Arial" panose="020B0604020202020204" pitchFamily="34" charset="0"/>
                          <a:cs typeface="Arial" panose="020B0604020202020204" pitchFamily="34" charset="0"/>
                        </a:rPr>
                        <a:t>Sub Total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lstStyle/>
                    <a:p>
                      <a:pPr marL="0" marR="0" algn="r">
                        <a:lnSpc>
                          <a:spcPct val="107000"/>
                        </a:lnSpc>
                        <a:spcBef>
                          <a:spcPts val="0"/>
                        </a:spcBef>
                        <a:spcAft>
                          <a:spcPts val="0"/>
                        </a:spcAft>
                      </a:pPr>
                      <a:r>
                        <a:rPr lang="en-GB" sz="1100">
                          <a:effectLst/>
                          <a:latin typeface="Arial" panose="020B0604020202020204" pitchFamily="34"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lstStyle/>
                    <a:p>
                      <a:pPr marL="0" marR="0" algn="r">
                        <a:lnSpc>
                          <a:spcPct val="107000"/>
                        </a:lnSpc>
                        <a:spcBef>
                          <a:spcPts val="0"/>
                        </a:spcBef>
                        <a:spcAft>
                          <a:spcPts val="0"/>
                        </a:spcAft>
                      </a:pPr>
                      <a:r>
                        <a:rPr lang="en-GB" sz="1100">
                          <a:effectLst/>
                          <a:latin typeface="Arial" panose="020B0604020202020204" pitchFamily="34"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lstStyle/>
                    <a:p>
                      <a:pPr marL="0" marR="0" algn="r">
                        <a:lnSpc>
                          <a:spcPct val="107000"/>
                        </a:lnSpc>
                        <a:spcBef>
                          <a:spcPts val="0"/>
                        </a:spcBef>
                        <a:spcAft>
                          <a:spcPts val="0"/>
                        </a:spcAft>
                      </a:pPr>
                      <a:r>
                        <a:rPr lang="en-GB" sz="1100">
                          <a:effectLst/>
                          <a:latin typeface="Arial" panose="020B0604020202020204" pitchFamily="34" charset="0"/>
                          <a:cs typeface="Arial" panose="020B0604020202020204" pitchFamily="34" charset="0"/>
                        </a:rPr>
                        <a:t>       7,619,213,780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extLst>
                  <a:ext uri="{0D108BD9-81ED-4DB2-BD59-A6C34878D82A}">
                    <a16:rowId xmlns:a16="http://schemas.microsoft.com/office/drawing/2014/main" val="10005"/>
                  </a:ext>
                </a:extLst>
              </a:tr>
              <a:tr h="176122">
                <a:tc>
                  <a:txBody>
                    <a:bodyPr/>
                    <a:lstStyle/>
                    <a:p>
                      <a:pPr>
                        <a:lnSpc>
                          <a:spcPct val="107000"/>
                        </a:lnSpc>
                      </a:pPr>
                      <a:endParaRPr lang="en-US" sz="1100">
                        <a:effectLst/>
                        <a:latin typeface="Arial" panose="020B0604020202020204" pitchFamily="34" charset="0"/>
                        <a:cs typeface="Arial" panose="020B0604020202020204" pitchFamily="34" charset="0"/>
                      </a:endParaRPr>
                    </a:p>
                  </a:txBody>
                  <a:tcPr marL="66213" marR="66213" marT="0" marB="0" anchor="b"/>
                </a:tc>
                <a:tc>
                  <a:txBody>
                    <a:bodyPr/>
                    <a:lstStyle/>
                    <a:p>
                      <a:pPr>
                        <a:lnSpc>
                          <a:spcPct val="107000"/>
                        </a:lnSpc>
                      </a:pPr>
                      <a:endParaRPr lang="en-US" sz="1100">
                        <a:effectLst/>
                        <a:latin typeface="Arial" panose="020B0604020202020204" pitchFamily="34" charset="0"/>
                        <a:cs typeface="Arial" panose="020B0604020202020204" pitchFamily="34" charset="0"/>
                      </a:endParaRPr>
                    </a:p>
                  </a:txBody>
                  <a:tcPr marL="66213" marR="66213" marT="0" marB="0" anchor="b"/>
                </a:tc>
                <a:tc>
                  <a:txBody>
                    <a:bodyPr/>
                    <a:lstStyle/>
                    <a:p>
                      <a:pPr>
                        <a:lnSpc>
                          <a:spcPct val="107000"/>
                        </a:lnSpc>
                      </a:pPr>
                      <a:endParaRPr lang="en-US" sz="1100">
                        <a:effectLst/>
                        <a:latin typeface="Arial" panose="020B0604020202020204" pitchFamily="34" charset="0"/>
                        <a:cs typeface="Arial" panose="020B0604020202020204" pitchFamily="34" charset="0"/>
                      </a:endParaRPr>
                    </a:p>
                  </a:txBody>
                  <a:tcPr marL="66213" marR="66213" marT="0" marB="0" anchor="b"/>
                </a:tc>
                <a:tc>
                  <a:txBody>
                    <a:bodyPr/>
                    <a:lstStyle/>
                    <a:p>
                      <a:pPr>
                        <a:lnSpc>
                          <a:spcPct val="107000"/>
                        </a:lnSpc>
                      </a:pPr>
                      <a:endParaRPr lang="en-US" sz="1100">
                        <a:effectLst/>
                        <a:latin typeface="Arial" panose="020B0604020202020204" pitchFamily="34" charset="0"/>
                        <a:cs typeface="Arial" panose="020B0604020202020204" pitchFamily="34" charset="0"/>
                      </a:endParaRPr>
                    </a:p>
                  </a:txBody>
                  <a:tcPr marL="66213" marR="66213" marT="0" marB="0" anchor="b"/>
                </a:tc>
                <a:extLst>
                  <a:ext uri="{0D108BD9-81ED-4DB2-BD59-A6C34878D82A}">
                    <a16:rowId xmlns:a16="http://schemas.microsoft.com/office/drawing/2014/main" val="10006"/>
                  </a:ext>
                </a:extLst>
              </a:tr>
              <a:tr h="356765">
                <a:tc>
                  <a:txBody>
                    <a:bodyPr/>
                    <a:lstStyle/>
                    <a:p>
                      <a:pPr marL="0" marR="0" algn="just">
                        <a:lnSpc>
                          <a:spcPct val="107000"/>
                        </a:lnSpc>
                        <a:spcBef>
                          <a:spcPts val="0"/>
                        </a:spcBef>
                        <a:spcAft>
                          <a:spcPts val="0"/>
                        </a:spcAft>
                      </a:pPr>
                      <a:r>
                        <a:rPr lang="en-GB" sz="1100" dirty="0">
                          <a:effectLst/>
                          <a:latin typeface="Arial" panose="020B0604020202020204" pitchFamily="34" charset="0"/>
                          <a:cs typeface="Arial" panose="020B0604020202020204" pitchFamily="34" charset="0"/>
                        </a:rPr>
                        <a:t>NON PRDP/NON LRDP (Local Government Grant -LGG)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lstStyle/>
                    <a:p>
                      <a:pPr marL="0" marR="0" algn="r">
                        <a:lnSpc>
                          <a:spcPct val="107000"/>
                        </a:lnSpc>
                        <a:spcBef>
                          <a:spcPts val="0"/>
                        </a:spcBef>
                        <a:spcAft>
                          <a:spcPts val="0"/>
                        </a:spcAft>
                      </a:pPr>
                      <a:r>
                        <a:rPr lang="en-GB" sz="1100" dirty="0">
                          <a:effectLst/>
                          <a:latin typeface="Arial" panose="020B0604020202020204" pitchFamily="34"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lstStyle/>
                    <a:p>
                      <a:pPr marL="0" marR="0" algn="r">
                        <a:lnSpc>
                          <a:spcPct val="107000"/>
                        </a:lnSpc>
                        <a:spcBef>
                          <a:spcPts val="0"/>
                        </a:spcBef>
                        <a:spcAft>
                          <a:spcPts val="0"/>
                        </a:spcAft>
                      </a:pPr>
                      <a:r>
                        <a:rPr lang="en-GB" sz="1100">
                          <a:effectLst/>
                          <a:latin typeface="Arial" panose="020B0604020202020204" pitchFamily="34"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lstStyle/>
                    <a:p>
                      <a:pPr marL="0" marR="0" algn="r">
                        <a:lnSpc>
                          <a:spcPct val="107000"/>
                        </a:lnSpc>
                        <a:spcBef>
                          <a:spcPts val="0"/>
                        </a:spcBef>
                        <a:spcAft>
                          <a:spcPts val="0"/>
                        </a:spcAft>
                      </a:pPr>
                      <a:r>
                        <a:rPr lang="en-GB" sz="1100">
                          <a:effectLst/>
                          <a:latin typeface="Arial" panose="020B0604020202020204" pitchFamily="34"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extLst>
                  <a:ext uri="{0D108BD9-81ED-4DB2-BD59-A6C34878D82A}">
                    <a16:rowId xmlns:a16="http://schemas.microsoft.com/office/drawing/2014/main" val="10007"/>
                  </a:ext>
                </a:extLst>
              </a:tr>
              <a:tr h="356765">
                <a:tc>
                  <a:txBody>
                    <a:bodyPr/>
                    <a:lstStyle/>
                    <a:p>
                      <a:pPr marL="0" marR="0" algn="just">
                        <a:lnSpc>
                          <a:spcPct val="107000"/>
                        </a:lnSpc>
                        <a:spcBef>
                          <a:spcPts val="0"/>
                        </a:spcBef>
                        <a:spcAft>
                          <a:spcPts val="0"/>
                        </a:spcAft>
                      </a:pPr>
                      <a:r>
                        <a:rPr lang="en-GB" sz="1100" dirty="0">
                          <a:effectLst/>
                          <a:latin typeface="Arial" panose="020B0604020202020204" pitchFamily="34" charset="0"/>
                          <a:cs typeface="Arial" panose="020B0604020202020204" pitchFamily="34" charset="0"/>
                        </a:rPr>
                        <a:t>LG Grant </a:t>
                      </a:r>
                      <a:r>
                        <a:rPr lang="en-GB" sz="1100" dirty="0" smtClean="0">
                          <a:effectLst/>
                          <a:latin typeface="Arial" panose="020B0604020202020204" pitchFamily="34" charset="0"/>
                          <a:cs typeface="Arial" panose="020B0604020202020204" pitchFamily="34" charset="0"/>
                        </a:rPr>
                        <a:t>Districts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lstStyle/>
                    <a:p>
                      <a:pPr marL="0" marR="0" algn="r">
                        <a:lnSpc>
                          <a:spcPct val="107000"/>
                        </a:lnSpc>
                        <a:spcBef>
                          <a:spcPts val="0"/>
                        </a:spcBef>
                        <a:spcAft>
                          <a:spcPts val="0"/>
                        </a:spcAft>
                      </a:pPr>
                      <a:r>
                        <a:rPr lang="en-GB" sz="1100" dirty="0">
                          <a:effectLst/>
                          <a:latin typeface="Arial" panose="020B0604020202020204" pitchFamily="34" charset="0"/>
                          <a:cs typeface="Arial" panose="020B0604020202020204" pitchFamily="34" charset="0"/>
                        </a:rPr>
                        <a:t>                 49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lstStyle/>
                    <a:p>
                      <a:pPr marL="0" marR="0" algn="r">
                        <a:lnSpc>
                          <a:spcPct val="107000"/>
                        </a:lnSpc>
                        <a:spcBef>
                          <a:spcPts val="0"/>
                        </a:spcBef>
                        <a:spcAft>
                          <a:spcPts val="0"/>
                        </a:spcAft>
                      </a:pPr>
                      <a:r>
                        <a:rPr lang="en-GB" sz="1100" dirty="0">
                          <a:effectLst/>
                          <a:latin typeface="Arial" panose="020B0604020202020204" pitchFamily="34" charset="0"/>
                          <a:cs typeface="Arial" panose="020B0604020202020204" pitchFamily="34" charset="0"/>
                        </a:rPr>
                        <a:t>                   68,571,440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lstStyle/>
                    <a:p>
                      <a:pPr marL="0" marR="0" algn="r">
                        <a:lnSpc>
                          <a:spcPct val="107000"/>
                        </a:lnSpc>
                        <a:spcBef>
                          <a:spcPts val="0"/>
                        </a:spcBef>
                        <a:spcAft>
                          <a:spcPts val="0"/>
                        </a:spcAft>
                      </a:pPr>
                      <a:r>
                        <a:rPr lang="en-GB" sz="1100">
                          <a:effectLst/>
                          <a:latin typeface="Arial" panose="020B0604020202020204" pitchFamily="34" charset="0"/>
                          <a:cs typeface="Arial" panose="020B0604020202020204" pitchFamily="34" charset="0"/>
                        </a:rPr>
                        <a:t>       3,360,000,560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extLst>
                  <a:ext uri="{0D108BD9-81ED-4DB2-BD59-A6C34878D82A}">
                    <a16:rowId xmlns:a16="http://schemas.microsoft.com/office/drawing/2014/main" val="10008"/>
                  </a:ext>
                </a:extLst>
              </a:tr>
              <a:tr h="356765">
                <a:tc>
                  <a:txBody>
                    <a:bodyPr/>
                    <a:lstStyle/>
                    <a:p>
                      <a:pPr marL="0" marR="0" algn="just">
                        <a:lnSpc>
                          <a:spcPct val="107000"/>
                        </a:lnSpc>
                        <a:spcBef>
                          <a:spcPts val="0"/>
                        </a:spcBef>
                        <a:spcAft>
                          <a:spcPts val="0"/>
                        </a:spcAft>
                      </a:pPr>
                      <a:r>
                        <a:rPr lang="en-GB" sz="1100">
                          <a:effectLst/>
                          <a:latin typeface="Arial" panose="020B0604020202020204" pitchFamily="34" charset="0"/>
                          <a:cs typeface="Arial" panose="020B0604020202020204" pitchFamily="34" charset="0"/>
                        </a:rPr>
                        <a:t>LGG Sub-Counties</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lstStyle/>
                    <a:p>
                      <a:pPr marL="0" marR="0" algn="r">
                        <a:lnSpc>
                          <a:spcPct val="107000"/>
                        </a:lnSpc>
                        <a:spcBef>
                          <a:spcPts val="0"/>
                        </a:spcBef>
                        <a:spcAft>
                          <a:spcPts val="0"/>
                        </a:spcAft>
                      </a:pPr>
                      <a:r>
                        <a:rPr lang="en-GB" sz="1100">
                          <a:effectLst/>
                          <a:latin typeface="Arial" panose="020B0604020202020204" pitchFamily="34" charset="0"/>
                          <a:cs typeface="Arial" panose="020B0604020202020204" pitchFamily="34" charset="0"/>
                        </a:rPr>
                        <a:t>              382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lstStyle/>
                    <a:p>
                      <a:pPr marL="0" marR="0" algn="r">
                        <a:lnSpc>
                          <a:spcPct val="107000"/>
                        </a:lnSpc>
                        <a:spcBef>
                          <a:spcPts val="0"/>
                        </a:spcBef>
                        <a:spcAft>
                          <a:spcPts val="0"/>
                        </a:spcAft>
                      </a:pPr>
                      <a:r>
                        <a:rPr lang="en-GB" sz="1100" dirty="0">
                          <a:effectLst/>
                          <a:latin typeface="Arial" panose="020B0604020202020204" pitchFamily="34" charset="0"/>
                          <a:cs typeface="Arial" panose="020B0604020202020204" pitchFamily="34" charset="0"/>
                        </a:rPr>
                        <a:t>                   41,108,886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lstStyle/>
                    <a:p>
                      <a:pPr marL="0" marR="0" algn="r">
                        <a:lnSpc>
                          <a:spcPct val="107000"/>
                        </a:lnSpc>
                        <a:spcBef>
                          <a:spcPts val="0"/>
                        </a:spcBef>
                        <a:spcAft>
                          <a:spcPts val="0"/>
                        </a:spcAft>
                      </a:pPr>
                      <a:r>
                        <a:rPr lang="en-GB" sz="1100">
                          <a:effectLst/>
                          <a:latin typeface="Arial" panose="020B0604020202020204" pitchFamily="34" charset="0"/>
                          <a:cs typeface="Arial" panose="020B0604020202020204" pitchFamily="34" charset="0"/>
                        </a:rPr>
                        <a:t>    15,703,594,452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extLst>
                  <a:ext uri="{0D108BD9-81ED-4DB2-BD59-A6C34878D82A}">
                    <a16:rowId xmlns:a16="http://schemas.microsoft.com/office/drawing/2014/main" val="10009"/>
                  </a:ext>
                </a:extLst>
              </a:tr>
              <a:tr h="356765">
                <a:tc>
                  <a:txBody>
                    <a:bodyPr/>
                    <a:lstStyle/>
                    <a:p>
                      <a:pPr marL="0" marR="0" algn="just">
                        <a:lnSpc>
                          <a:spcPct val="107000"/>
                        </a:lnSpc>
                        <a:spcBef>
                          <a:spcPts val="0"/>
                        </a:spcBef>
                        <a:spcAft>
                          <a:spcPts val="0"/>
                        </a:spcAft>
                      </a:pPr>
                      <a:r>
                        <a:rPr lang="en-GB" sz="1100" dirty="0">
                          <a:effectLst/>
                          <a:latin typeface="Arial" panose="020B0604020202020204" pitchFamily="34" charset="0"/>
                          <a:cs typeface="Arial" panose="020B0604020202020204" pitchFamily="34" charset="0"/>
                        </a:rPr>
                        <a:t>LGG TCs and Division</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lstStyle/>
                    <a:p>
                      <a:pPr marL="0" marR="0" algn="r">
                        <a:lnSpc>
                          <a:spcPct val="107000"/>
                        </a:lnSpc>
                        <a:spcBef>
                          <a:spcPts val="0"/>
                        </a:spcBef>
                        <a:spcAft>
                          <a:spcPts val="0"/>
                        </a:spcAft>
                      </a:pPr>
                      <a:r>
                        <a:rPr lang="en-GB" sz="1100">
                          <a:effectLst/>
                          <a:latin typeface="Arial" panose="020B0604020202020204" pitchFamily="34" charset="0"/>
                          <a:cs typeface="Arial" panose="020B0604020202020204" pitchFamily="34" charset="0"/>
                        </a:rPr>
                        <a:t>                 90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lstStyle/>
                    <a:p>
                      <a:pPr marL="0" marR="0" algn="r">
                        <a:lnSpc>
                          <a:spcPct val="107000"/>
                        </a:lnSpc>
                        <a:spcBef>
                          <a:spcPts val="0"/>
                        </a:spcBef>
                        <a:spcAft>
                          <a:spcPts val="0"/>
                        </a:spcAft>
                      </a:pPr>
                      <a:r>
                        <a:rPr lang="en-GB" sz="1100" dirty="0">
                          <a:effectLst/>
                          <a:latin typeface="Arial" panose="020B0604020202020204" pitchFamily="34" charset="0"/>
                          <a:cs typeface="Arial" panose="020B0604020202020204" pitchFamily="34" charset="0"/>
                        </a:rPr>
                        <a:t>                   41,108,886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lstStyle/>
                    <a:p>
                      <a:pPr marL="0" marR="0" algn="r">
                        <a:lnSpc>
                          <a:spcPct val="107000"/>
                        </a:lnSpc>
                        <a:spcBef>
                          <a:spcPts val="0"/>
                        </a:spcBef>
                        <a:spcAft>
                          <a:spcPts val="0"/>
                        </a:spcAft>
                      </a:pPr>
                      <a:r>
                        <a:rPr lang="en-GB" sz="1100">
                          <a:effectLst/>
                          <a:latin typeface="Arial" panose="020B0604020202020204" pitchFamily="34" charset="0"/>
                          <a:cs typeface="Arial" panose="020B0604020202020204" pitchFamily="34" charset="0"/>
                        </a:rPr>
                        <a:t>       3,699,799,740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extLst>
                  <a:ext uri="{0D108BD9-81ED-4DB2-BD59-A6C34878D82A}">
                    <a16:rowId xmlns:a16="http://schemas.microsoft.com/office/drawing/2014/main" val="10010"/>
                  </a:ext>
                </a:extLst>
              </a:tr>
              <a:tr h="356765">
                <a:tc>
                  <a:txBody>
                    <a:bodyPr/>
                    <a:lstStyle/>
                    <a:p>
                      <a:pPr marL="0" marR="0" algn="just">
                        <a:lnSpc>
                          <a:spcPct val="107000"/>
                        </a:lnSpc>
                        <a:spcBef>
                          <a:spcPts val="0"/>
                        </a:spcBef>
                        <a:spcAft>
                          <a:spcPts val="0"/>
                        </a:spcAft>
                      </a:pPr>
                      <a:r>
                        <a:rPr lang="en-GB" sz="1100">
                          <a:effectLst/>
                          <a:latin typeface="Arial" panose="020B0604020202020204" pitchFamily="34" charset="0"/>
                          <a:cs typeface="Arial" panose="020B0604020202020204" pitchFamily="34" charset="0"/>
                        </a:rPr>
                        <a:t>LGG MC</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lstStyle/>
                    <a:p>
                      <a:pPr marL="0" marR="0" algn="r">
                        <a:lnSpc>
                          <a:spcPct val="107000"/>
                        </a:lnSpc>
                        <a:spcBef>
                          <a:spcPts val="0"/>
                        </a:spcBef>
                        <a:spcAft>
                          <a:spcPts val="0"/>
                        </a:spcAft>
                      </a:pPr>
                      <a:r>
                        <a:rPr lang="en-GB" sz="1100">
                          <a:effectLst/>
                          <a:latin typeface="Arial" panose="020B0604020202020204" pitchFamily="34" charset="0"/>
                          <a:cs typeface="Arial" panose="020B0604020202020204" pitchFamily="34" charset="0"/>
                        </a:rPr>
                        <a:t>                   8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lstStyle/>
                    <a:p>
                      <a:pPr marL="0" marR="0" algn="r">
                        <a:lnSpc>
                          <a:spcPct val="107000"/>
                        </a:lnSpc>
                        <a:spcBef>
                          <a:spcPts val="0"/>
                        </a:spcBef>
                        <a:spcAft>
                          <a:spcPts val="0"/>
                        </a:spcAft>
                      </a:pPr>
                      <a:r>
                        <a:rPr lang="en-GB" sz="1100" dirty="0">
                          <a:effectLst/>
                          <a:latin typeface="Arial" panose="020B0604020202020204" pitchFamily="34" charset="0"/>
                          <a:cs typeface="Arial" panose="020B0604020202020204" pitchFamily="34" charset="0"/>
                        </a:rPr>
                        <a:t>                   50,000,000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lstStyle/>
                    <a:p>
                      <a:pPr marL="0" marR="0" algn="r">
                        <a:lnSpc>
                          <a:spcPct val="107000"/>
                        </a:lnSpc>
                        <a:spcBef>
                          <a:spcPts val="0"/>
                        </a:spcBef>
                        <a:spcAft>
                          <a:spcPts val="0"/>
                        </a:spcAft>
                      </a:pPr>
                      <a:r>
                        <a:rPr lang="en-GB" sz="1100" dirty="0">
                          <a:effectLst/>
                          <a:latin typeface="Arial" panose="020B0604020202020204" pitchFamily="34" charset="0"/>
                          <a:cs typeface="Arial" panose="020B0604020202020204" pitchFamily="34" charset="0"/>
                        </a:rPr>
                        <a:t>          400,000,000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extLst>
                  <a:ext uri="{0D108BD9-81ED-4DB2-BD59-A6C34878D82A}">
                    <a16:rowId xmlns:a16="http://schemas.microsoft.com/office/drawing/2014/main" val="10011"/>
                  </a:ext>
                </a:extLst>
              </a:tr>
              <a:tr h="215086">
                <a:tc>
                  <a:txBody>
                    <a:bodyPr/>
                    <a:lstStyle/>
                    <a:p>
                      <a:pPr marL="0" marR="0" algn="just">
                        <a:lnSpc>
                          <a:spcPct val="107000"/>
                        </a:lnSpc>
                        <a:spcBef>
                          <a:spcPts val="0"/>
                        </a:spcBef>
                        <a:spcAft>
                          <a:spcPts val="0"/>
                        </a:spcAft>
                      </a:pPr>
                      <a:r>
                        <a:rPr lang="en-GB" sz="1100">
                          <a:effectLst/>
                          <a:latin typeface="Arial" panose="020B0604020202020204" pitchFamily="34" charset="0"/>
                          <a:cs typeface="Arial" panose="020B0604020202020204" pitchFamily="34" charset="0"/>
                        </a:rPr>
                        <a:t>Sub Total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lstStyle/>
                    <a:p>
                      <a:pPr>
                        <a:lnSpc>
                          <a:spcPct val="107000"/>
                        </a:lnSpc>
                      </a:pPr>
                      <a:endParaRPr lang="en-US" sz="1100">
                        <a:effectLst/>
                        <a:latin typeface="Arial" panose="020B0604020202020204" pitchFamily="34" charset="0"/>
                        <a:cs typeface="Arial" panose="020B0604020202020204" pitchFamily="34" charset="0"/>
                      </a:endParaRPr>
                    </a:p>
                  </a:txBody>
                  <a:tcPr marL="66213" marR="66213" marT="0" marB="0" anchor="b"/>
                </a:tc>
                <a:tc>
                  <a:txBody>
                    <a:bodyPr/>
                    <a:lstStyle/>
                    <a:p>
                      <a:pPr>
                        <a:lnSpc>
                          <a:spcPct val="107000"/>
                        </a:lnSpc>
                      </a:pPr>
                      <a:endParaRPr lang="en-US" sz="1100">
                        <a:effectLst/>
                        <a:latin typeface="Arial" panose="020B0604020202020204" pitchFamily="34" charset="0"/>
                        <a:cs typeface="Arial" panose="020B0604020202020204" pitchFamily="34" charset="0"/>
                      </a:endParaRPr>
                    </a:p>
                  </a:txBody>
                  <a:tcPr marL="66213" marR="66213" marT="0" marB="0" anchor="b"/>
                </a:tc>
                <a:tc>
                  <a:txBody>
                    <a:bodyPr/>
                    <a:lstStyle/>
                    <a:p>
                      <a:pPr marL="0" marR="0" algn="r">
                        <a:lnSpc>
                          <a:spcPct val="107000"/>
                        </a:lnSpc>
                        <a:spcBef>
                          <a:spcPts val="0"/>
                        </a:spcBef>
                        <a:spcAft>
                          <a:spcPts val="0"/>
                        </a:spcAft>
                      </a:pPr>
                      <a:r>
                        <a:rPr lang="en-GB" sz="1100" dirty="0">
                          <a:effectLst/>
                          <a:latin typeface="Arial" panose="020B0604020202020204" pitchFamily="34" charset="0"/>
                          <a:cs typeface="Arial" panose="020B0604020202020204" pitchFamily="34" charset="0"/>
                        </a:rPr>
                        <a:t>    23,163,394,752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extLst>
                  <a:ext uri="{0D108BD9-81ED-4DB2-BD59-A6C34878D82A}">
                    <a16:rowId xmlns:a16="http://schemas.microsoft.com/office/drawing/2014/main" val="10012"/>
                  </a:ext>
                </a:extLst>
              </a:tr>
              <a:tr h="215086">
                <a:tc>
                  <a:txBody>
                    <a:bodyPr/>
                    <a:lstStyle/>
                    <a:p>
                      <a:pPr marL="0" marR="0" algn="just">
                        <a:lnSpc>
                          <a:spcPct val="107000"/>
                        </a:lnSpc>
                        <a:spcBef>
                          <a:spcPts val="0"/>
                        </a:spcBef>
                        <a:spcAft>
                          <a:spcPts val="0"/>
                        </a:spcAft>
                      </a:pPr>
                      <a:r>
                        <a:rPr lang="en-GB" sz="1100">
                          <a:effectLst/>
                          <a:latin typeface="Arial" panose="020B0604020202020204" pitchFamily="34" charset="0"/>
                          <a:cs typeface="Arial" panose="020B0604020202020204" pitchFamily="34" charset="0"/>
                        </a:rPr>
                        <a:t>All LGs</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lstStyle/>
                    <a:p>
                      <a:pPr marL="0" marR="0" algn="r">
                        <a:lnSpc>
                          <a:spcPct val="107000"/>
                        </a:lnSpc>
                        <a:spcBef>
                          <a:spcPts val="0"/>
                        </a:spcBef>
                        <a:spcAft>
                          <a:spcPts val="0"/>
                        </a:spcAft>
                      </a:pPr>
                      <a:r>
                        <a:rPr lang="en-GB" sz="1100">
                          <a:effectLst/>
                          <a:latin typeface="Arial" panose="020B0604020202020204" pitchFamily="34"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lstStyle/>
                    <a:p>
                      <a:pPr marL="0" marR="0" algn="r">
                        <a:lnSpc>
                          <a:spcPct val="107000"/>
                        </a:lnSpc>
                        <a:spcBef>
                          <a:spcPts val="0"/>
                        </a:spcBef>
                        <a:spcAft>
                          <a:spcPts val="0"/>
                        </a:spcAft>
                      </a:pPr>
                      <a:r>
                        <a:rPr lang="en-GB" sz="1100">
                          <a:effectLst/>
                          <a:latin typeface="Arial" panose="020B0604020202020204" pitchFamily="34"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lstStyle/>
                    <a:p>
                      <a:pPr marL="0" marR="0" algn="r">
                        <a:lnSpc>
                          <a:spcPct val="107000"/>
                        </a:lnSpc>
                        <a:spcBef>
                          <a:spcPts val="0"/>
                        </a:spcBef>
                        <a:spcAft>
                          <a:spcPts val="0"/>
                        </a:spcAft>
                      </a:pPr>
                      <a:r>
                        <a:rPr lang="en-GB" sz="1100" dirty="0">
                          <a:effectLst/>
                          <a:latin typeface="Arial" panose="020B0604020202020204" pitchFamily="34" charset="0"/>
                          <a:cs typeface="Arial" panose="020B0604020202020204" pitchFamily="34" charset="0"/>
                        </a:rPr>
                        <a:t>    30,782,608,532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extLst>
                  <a:ext uri="{0D108BD9-81ED-4DB2-BD59-A6C34878D82A}">
                    <a16:rowId xmlns:a16="http://schemas.microsoft.com/office/drawing/2014/main" val="10013"/>
                  </a:ext>
                </a:extLst>
              </a:tr>
            </a:tbl>
          </a:graphicData>
        </a:graphic>
      </p:graphicFrame>
      <p:sp>
        <p:nvSpPr>
          <p:cNvPr id="4" name="Slide Number Placeholder 3"/>
          <p:cNvSpPr>
            <a:spLocks noGrp="1"/>
          </p:cNvSpPr>
          <p:nvPr>
            <p:ph type="sldNum" sz="quarter" idx="12"/>
          </p:nvPr>
        </p:nvSpPr>
        <p:spPr/>
        <p:txBody>
          <a:bodyPr/>
          <a:lstStyle/>
          <a:p>
            <a:fld id="{52A4F15D-8E49-495E-8C38-B6C68B07BE1E}" type="slidenum">
              <a:rPr lang="en-GB" smtClean="0"/>
              <a:t>20</a:t>
            </a:fld>
            <a:endParaRPr lang="en-GB"/>
          </a:p>
        </p:txBody>
      </p:sp>
      <p:sp>
        <p:nvSpPr>
          <p:cNvPr id="6" name="Rectangle 1"/>
          <p:cNvSpPr>
            <a:spLocks noChangeArrowheads="1"/>
          </p:cNvSpPr>
          <p:nvPr/>
        </p:nvSpPr>
        <p:spPr bwMode="auto">
          <a:xfrm>
            <a:off x="-4825434" y="-7724"/>
            <a:ext cx="17017434" cy="464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7959345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Arial" panose="020B0604020202020204" pitchFamily="34" charset="0"/>
                <a:cs typeface="Arial" panose="020B0604020202020204" pitchFamily="34" charset="0"/>
              </a:rPr>
              <a:t>Expenditure items for Districts, Cities And Municipalities under EU Support</a:t>
            </a:r>
            <a:endParaRPr lang="en-US" b="1" dirty="0">
              <a:latin typeface="Arial" panose="020B0604020202020204" pitchFamily="34" charset="0"/>
              <a:cs typeface="Arial" panose="020B0604020202020204" pitchFamily="34"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911975216"/>
              </p:ext>
            </p:extLst>
          </p:nvPr>
        </p:nvGraphicFramePr>
        <p:xfrm>
          <a:off x="555171" y="1690687"/>
          <a:ext cx="11081658" cy="4448855"/>
        </p:xfrm>
        <a:graphic>
          <a:graphicData uri="http://schemas.openxmlformats.org/drawingml/2006/table">
            <a:tbl>
              <a:tblPr firstRow="1" firstCol="1" bandRow="1">
                <a:tableStyleId>{5C22544A-7EE6-4342-B048-85BDC9FD1C3A}</a:tableStyleId>
              </a:tblPr>
              <a:tblGrid>
                <a:gridCol w="8864094">
                  <a:extLst>
                    <a:ext uri="{9D8B030D-6E8A-4147-A177-3AD203B41FA5}">
                      <a16:colId xmlns:a16="http://schemas.microsoft.com/office/drawing/2014/main" val="20000"/>
                    </a:ext>
                  </a:extLst>
                </a:gridCol>
                <a:gridCol w="2217564">
                  <a:extLst>
                    <a:ext uri="{9D8B030D-6E8A-4147-A177-3AD203B41FA5}">
                      <a16:colId xmlns:a16="http://schemas.microsoft.com/office/drawing/2014/main" val="20001"/>
                    </a:ext>
                  </a:extLst>
                </a:gridCol>
              </a:tblGrid>
              <a:tr h="481958">
                <a:tc>
                  <a:txBody>
                    <a:bodyPr/>
                    <a:lstStyle/>
                    <a:p>
                      <a:pPr marL="0" marR="0">
                        <a:lnSpc>
                          <a:spcPct val="107000"/>
                        </a:lnSpc>
                        <a:spcBef>
                          <a:spcPts val="0"/>
                        </a:spcBef>
                        <a:spcAft>
                          <a:spcPts val="0"/>
                        </a:spcAft>
                      </a:pPr>
                      <a:r>
                        <a:rPr lang="en-GB" sz="2400" dirty="0">
                          <a:effectLst/>
                          <a:latin typeface="Arial" panose="020B0604020202020204" pitchFamily="34" charset="0"/>
                          <a:cs typeface="Arial" panose="020B0604020202020204" pitchFamily="34" charset="0"/>
                        </a:rPr>
                        <a:t>Main Expenditure Items</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GB" sz="2400">
                          <a:effectLst/>
                          <a:latin typeface="Arial" panose="020B0604020202020204" pitchFamily="34" charset="0"/>
                          <a:cs typeface="Arial" panose="020B0604020202020204" pitchFamily="34" charset="0"/>
                        </a:rPr>
                        <a:t>Threshold</a:t>
                      </a:r>
                      <a:endParaRPr lang="en-US"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0"/>
                  </a:ext>
                </a:extLst>
              </a:tr>
              <a:tr h="1490366">
                <a:tc>
                  <a:txBody>
                    <a:bodyPr/>
                    <a:lstStyle/>
                    <a:p>
                      <a:pPr marL="0" marR="0">
                        <a:lnSpc>
                          <a:spcPct val="107000"/>
                        </a:lnSpc>
                        <a:spcBef>
                          <a:spcPts val="0"/>
                        </a:spcBef>
                        <a:spcAft>
                          <a:spcPts val="0"/>
                        </a:spcAft>
                      </a:pPr>
                      <a:r>
                        <a:rPr lang="en-GB" sz="2400" dirty="0">
                          <a:effectLst/>
                          <a:latin typeface="Arial" panose="020B0604020202020204" pitchFamily="34" charset="0"/>
                          <a:cs typeface="Arial" panose="020B0604020202020204" pitchFamily="34" charset="0"/>
                        </a:rPr>
                        <a:t>Infrastructure Projects:</a:t>
                      </a:r>
                      <a:endParaRPr lang="en-US" sz="2400" dirty="0">
                        <a:effectLst/>
                        <a:latin typeface="Arial" panose="020B0604020202020204" pitchFamily="34" charset="0"/>
                        <a:cs typeface="Arial" panose="020B0604020202020204" pitchFamily="34" charset="0"/>
                      </a:endParaRPr>
                    </a:p>
                    <a:p>
                      <a:pPr marL="0" marR="0">
                        <a:lnSpc>
                          <a:spcPct val="107000"/>
                        </a:lnSpc>
                        <a:spcBef>
                          <a:spcPts val="0"/>
                        </a:spcBef>
                        <a:spcAft>
                          <a:spcPts val="0"/>
                        </a:spcAft>
                      </a:pPr>
                      <a:r>
                        <a:rPr lang="en-GB" sz="2400" dirty="0">
                          <a:effectLst/>
                          <a:latin typeface="Arial" panose="020B0604020202020204" pitchFamily="34" charset="0"/>
                          <a:cs typeface="Arial" panose="020B0604020202020204" pitchFamily="34" charset="0"/>
                        </a:rPr>
                        <a:t>Health Investments   - 50%</a:t>
                      </a:r>
                      <a:endParaRPr lang="en-US" sz="2400" dirty="0">
                        <a:effectLst/>
                        <a:latin typeface="Arial" panose="020B0604020202020204" pitchFamily="34" charset="0"/>
                        <a:cs typeface="Arial" panose="020B0604020202020204" pitchFamily="34" charset="0"/>
                      </a:endParaRPr>
                    </a:p>
                    <a:p>
                      <a:pPr marL="0" marR="0">
                        <a:lnSpc>
                          <a:spcPct val="107000"/>
                        </a:lnSpc>
                        <a:spcBef>
                          <a:spcPts val="0"/>
                        </a:spcBef>
                        <a:spcAft>
                          <a:spcPts val="0"/>
                        </a:spcAft>
                      </a:pPr>
                      <a:r>
                        <a:rPr lang="en-GB" sz="2400" dirty="0">
                          <a:effectLst/>
                          <a:latin typeface="Arial" panose="020B0604020202020204" pitchFamily="34" charset="0"/>
                          <a:cs typeface="Arial" panose="020B0604020202020204" pitchFamily="34" charset="0"/>
                        </a:rPr>
                        <a:t>Other </a:t>
                      </a:r>
                      <a:r>
                        <a:rPr lang="en-GB" sz="2400" dirty="0" smtClean="0">
                          <a:effectLst/>
                          <a:latin typeface="Arial" panose="020B0604020202020204" pitchFamily="34" charset="0"/>
                          <a:cs typeface="Arial" panose="020B0604020202020204" pitchFamily="34" charset="0"/>
                        </a:rPr>
                        <a:t>programmes             </a:t>
                      </a:r>
                      <a:r>
                        <a:rPr lang="en-GB" sz="2400" dirty="0">
                          <a:effectLst/>
                          <a:latin typeface="Arial" panose="020B0604020202020204" pitchFamily="34" charset="0"/>
                          <a:cs typeface="Arial" panose="020B0604020202020204" pitchFamily="34" charset="0"/>
                        </a:rPr>
                        <a:t>- 50%</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GB" sz="2400">
                          <a:effectLst/>
                          <a:latin typeface="Arial" panose="020B0604020202020204" pitchFamily="34" charset="0"/>
                          <a:cs typeface="Arial" panose="020B0604020202020204" pitchFamily="34" charset="0"/>
                        </a:rPr>
                        <a:t>Minimum 70%</a:t>
                      </a:r>
                      <a:endParaRPr lang="en-US"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1"/>
                  </a:ext>
                </a:extLst>
              </a:tr>
              <a:tr h="1994573">
                <a:tc>
                  <a:txBody>
                    <a:bodyPr/>
                    <a:lstStyle/>
                    <a:p>
                      <a:pPr marL="0" marR="0">
                        <a:lnSpc>
                          <a:spcPct val="107000"/>
                        </a:lnSpc>
                        <a:spcBef>
                          <a:spcPts val="0"/>
                        </a:spcBef>
                        <a:spcAft>
                          <a:spcPts val="0"/>
                        </a:spcAft>
                      </a:pPr>
                      <a:r>
                        <a:rPr lang="en-GB" sz="2400" dirty="0">
                          <a:effectLst/>
                          <a:latin typeface="Arial" panose="020B0604020202020204" pitchFamily="34" charset="0"/>
                          <a:cs typeface="Arial" panose="020B0604020202020204" pitchFamily="34" charset="0"/>
                        </a:rPr>
                        <a:t>Recurrent Activities  </a:t>
                      </a:r>
                      <a:endParaRPr lang="en-US" sz="2400" dirty="0">
                        <a:effectLst/>
                        <a:latin typeface="Arial" panose="020B0604020202020204" pitchFamily="34" charset="0"/>
                        <a:cs typeface="Arial" panose="020B0604020202020204" pitchFamily="34" charset="0"/>
                      </a:endParaRPr>
                    </a:p>
                    <a:p>
                      <a:pPr marL="0" marR="0">
                        <a:lnSpc>
                          <a:spcPct val="107000"/>
                        </a:lnSpc>
                        <a:spcBef>
                          <a:spcPts val="0"/>
                        </a:spcBef>
                        <a:spcAft>
                          <a:spcPts val="0"/>
                        </a:spcAft>
                      </a:pPr>
                      <a:r>
                        <a:rPr lang="en-GB" sz="2400" dirty="0">
                          <a:effectLst/>
                          <a:latin typeface="Arial" panose="020B0604020202020204" pitchFamily="34" charset="0"/>
                          <a:cs typeface="Arial" panose="020B0604020202020204" pitchFamily="34" charset="0"/>
                        </a:rPr>
                        <a:t>Health Specific Recurrent Activities - 50%</a:t>
                      </a:r>
                      <a:endParaRPr lang="en-US" sz="2400" dirty="0">
                        <a:effectLst/>
                        <a:latin typeface="Arial" panose="020B0604020202020204" pitchFamily="34" charset="0"/>
                        <a:cs typeface="Arial" panose="020B0604020202020204" pitchFamily="34" charset="0"/>
                      </a:endParaRPr>
                    </a:p>
                    <a:p>
                      <a:pPr marL="0" marR="0">
                        <a:lnSpc>
                          <a:spcPct val="107000"/>
                        </a:lnSpc>
                        <a:spcBef>
                          <a:spcPts val="0"/>
                        </a:spcBef>
                        <a:spcAft>
                          <a:spcPts val="0"/>
                        </a:spcAft>
                      </a:pPr>
                      <a:r>
                        <a:rPr lang="en-GB" sz="2400" dirty="0">
                          <a:effectLst/>
                          <a:latin typeface="Arial" panose="020B0604020202020204" pitchFamily="34" charset="0"/>
                          <a:cs typeface="Arial" panose="020B0604020202020204" pitchFamily="34" charset="0"/>
                        </a:rPr>
                        <a:t>Other Activities                                    - 50%</a:t>
                      </a:r>
                      <a:endParaRPr lang="en-US" sz="2400" dirty="0">
                        <a:effectLst/>
                        <a:latin typeface="Arial" panose="020B0604020202020204" pitchFamily="34" charset="0"/>
                        <a:cs typeface="Arial" panose="020B0604020202020204" pitchFamily="34" charset="0"/>
                      </a:endParaRPr>
                    </a:p>
                    <a:p>
                      <a:pPr marL="0" marR="0">
                        <a:lnSpc>
                          <a:spcPct val="107000"/>
                        </a:lnSpc>
                        <a:spcBef>
                          <a:spcPts val="0"/>
                        </a:spcBef>
                        <a:spcAft>
                          <a:spcPts val="0"/>
                        </a:spcAft>
                      </a:pPr>
                      <a:r>
                        <a:rPr lang="en-GB" sz="2400" dirty="0">
                          <a:effectLst/>
                          <a:latin typeface="Arial" panose="020B0604020202020204" pitchFamily="34" charset="0"/>
                          <a:cs typeface="Arial" panose="020B0604020202020204" pitchFamily="34" charset="0"/>
                        </a:rPr>
                        <a:t> </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GB" sz="2400" dirty="0">
                          <a:effectLst/>
                          <a:latin typeface="Arial" panose="020B0604020202020204" pitchFamily="34" charset="0"/>
                          <a:cs typeface="Arial" panose="020B0604020202020204" pitchFamily="34" charset="0"/>
                        </a:rPr>
                        <a:t>Maximum 20%</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2"/>
                  </a:ext>
                </a:extLst>
              </a:tr>
              <a:tr h="481958">
                <a:tc>
                  <a:txBody>
                    <a:bodyPr/>
                    <a:lstStyle/>
                    <a:p>
                      <a:pPr marL="0" marR="0">
                        <a:lnSpc>
                          <a:spcPct val="107000"/>
                        </a:lnSpc>
                        <a:spcBef>
                          <a:spcPts val="0"/>
                        </a:spcBef>
                        <a:spcAft>
                          <a:spcPts val="0"/>
                        </a:spcAft>
                      </a:pPr>
                      <a:r>
                        <a:rPr lang="en-GB" sz="2400">
                          <a:effectLst/>
                          <a:latin typeface="Arial" panose="020B0604020202020204" pitchFamily="34" charset="0"/>
                          <a:cs typeface="Arial" panose="020B0604020202020204" pitchFamily="34" charset="0"/>
                        </a:rPr>
                        <a:t>Investment Servicing (5%) and Monitoring (5%)</a:t>
                      </a:r>
                      <a:endParaRPr lang="en-US"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GB" sz="2400" dirty="0">
                          <a:effectLst/>
                          <a:latin typeface="Arial" panose="020B0604020202020204" pitchFamily="34" charset="0"/>
                          <a:cs typeface="Arial" panose="020B0604020202020204" pitchFamily="34" charset="0"/>
                        </a:rPr>
                        <a:t>Maximum 10%</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3"/>
                  </a:ext>
                </a:extLst>
              </a:tr>
            </a:tbl>
          </a:graphicData>
        </a:graphic>
      </p:graphicFrame>
      <p:sp>
        <p:nvSpPr>
          <p:cNvPr id="4" name="Slide Number Placeholder 3"/>
          <p:cNvSpPr>
            <a:spLocks noGrp="1"/>
          </p:cNvSpPr>
          <p:nvPr>
            <p:ph type="sldNum" sz="quarter" idx="12"/>
          </p:nvPr>
        </p:nvSpPr>
        <p:spPr/>
        <p:txBody>
          <a:bodyPr/>
          <a:lstStyle/>
          <a:p>
            <a:fld id="{52A4F15D-8E49-495E-8C38-B6C68B07BE1E}" type="slidenum">
              <a:rPr lang="en-GB" smtClean="0"/>
              <a:t>21</a:t>
            </a:fld>
            <a:endParaRPr lang="en-GB"/>
          </a:p>
        </p:txBody>
      </p:sp>
    </p:spTree>
    <p:extLst>
      <p:ext uri="{BB962C8B-B14F-4D97-AF65-F5344CB8AC3E}">
        <p14:creationId xmlns:p14="http://schemas.microsoft.com/office/powerpoint/2010/main" val="26988452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52046"/>
          </a:xfrm>
        </p:spPr>
        <p:txBody>
          <a:bodyPr>
            <a:normAutofit/>
          </a:bodyPr>
          <a:lstStyle/>
          <a:p>
            <a:r>
              <a:rPr lang="en-GB" sz="4000" b="1" dirty="0" smtClean="0">
                <a:latin typeface="Arial" panose="020B0604020202020204" pitchFamily="34" charset="0"/>
                <a:cs typeface="Arial" panose="020B0604020202020204" pitchFamily="34" charset="0"/>
              </a:rPr>
              <a:t>Eligible Health </a:t>
            </a:r>
            <a:r>
              <a:rPr lang="en-GB" sz="4000" b="1" dirty="0">
                <a:latin typeface="Arial" panose="020B0604020202020204" pitchFamily="34" charset="0"/>
                <a:cs typeface="Arial" panose="020B0604020202020204" pitchFamily="34" charset="0"/>
              </a:rPr>
              <a:t>Related Investments (50%)</a:t>
            </a:r>
            <a:endParaRPr lang="en-US" sz="4000" b="1" i="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578428"/>
            <a:ext cx="10515600" cy="6183085"/>
          </a:xfrm>
        </p:spPr>
        <p:txBody>
          <a:bodyPr>
            <a:noAutofit/>
          </a:bodyPr>
          <a:lstStyle/>
          <a:p>
            <a:pPr marL="1428750" lvl="2" indent="-514350">
              <a:buFont typeface="+mj-lt"/>
              <a:buAutoNum type="romanLcPeriod"/>
            </a:pPr>
            <a:r>
              <a:rPr lang="en-GB" sz="2500" dirty="0" smtClean="0">
                <a:latin typeface="Arial" panose="020B0604020202020204" pitchFamily="34" charset="0"/>
                <a:cs typeface="Arial" panose="020B0604020202020204" pitchFamily="34" charset="0"/>
              </a:rPr>
              <a:t>Equipping </a:t>
            </a:r>
            <a:r>
              <a:rPr lang="en-GB" sz="2500" dirty="0">
                <a:latin typeface="Arial" panose="020B0604020202020204" pitchFamily="34" charset="0"/>
                <a:cs typeface="Arial" panose="020B0604020202020204" pitchFamily="34" charset="0"/>
              </a:rPr>
              <a:t>Health Facilities with Beds and Mattresses. Each unit must buy 10 beds with their mattresses</a:t>
            </a:r>
            <a:endParaRPr lang="en-US" sz="2500" dirty="0">
              <a:latin typeface="Arial" panose="020B0604020202020204" pitchFamily="34" charset="0"/>
              <a:cs typeface="Arial" panose="020B0604020202020204" pitchFamily="34" charset="0"/>
            </a:endParaRPr>
          </a:p>
          <a:p>
            <a:pPr marL="1428750" lvl="2" indent="-514350">
              <a:buFont typeface="+mj-lt"/>
              <a:buAutoNum type="romanLcPeriod"/>
            </a:pPr>
            <a:r>
              <a:rPr lang="en-GB" sz="2500" dirty="0">
                <a:latin typeface="Arial" panose="020B0604020202020204" pitchFamily="34" charset="0"/>
                <a:cs typeface="Arial" panose="020B0604020202020204" pitchFamily="34" charset="0"/>
              </a:rPr>
              <a:t>Renovation of key sections of the HCIII e.g. Maternity Ward, OPD section </a:t>
            </a:r>
            <a:r>
              <a:rPr lang="en-GB" sz="2500" dirty="0" err="1">
                <a:latin typeface="Arial" panose="020B0604020202020204" pitchFamily="34" charset="0"/>
                <a:cs typeface="Arial" panose="020B0604020202020204" pitchFamily="34" charset="0"/>
              </a:rPr>
              <a:t>etc</a:t>
            </a:r>
            <a:endParaRPr lang="en-US" sz="2500" dirty="0">
              <a:latin typeface="Arial" panose="020B0604020202020204" pitchFamily="34" charset="0"/>
              <a:cs typeface="Arial" panose="020B0604020202020204" pitchFamily="34" charset="0"/>
            </a:endParaRPr>
          </a:p>
          <a:p>
            <a:pPr marL="1428750" lvl="2" indent="-514350">
              <a:buFont typeface="+mj-lt"/>
              <a:buAutoNum type="romanLcPeriod"/>
            </a:pPr>
            <a:r>
              <a:rPr lang="en-GB" sz="2500" dirty="0">
                <a:latin typeface="Arial" panose="020B0604020202020204" pitchFamily="34" charset="0"/>
                <a:cs typeface="Arial" panose="020B0604020202020204" pitchFamily="34" charset="0"/>
              </a:rPr>
              <a:t> Renovation of Staff Houses for Health Workers.  </a:t>
            </a:r>
            <a:endParaRPr lang="en-US" sz="2500" dirty="0">
              <a:latin typeface="Arial" panose="020B0604020202020204" pitchFamily="34" charset="0"/>
              <a:cs typeface="Arial" panose="020B0604020202020204" pitchFamily="34" charset="0"/>
            </a:endParaRPr>
          </a:p>
          <a:p>
            <a:pPr marL="1428750" lvl="2" indent="-514350">
              <a:buFont typeface="+mj-lt"/>
              <a:buAutoNum type="romanLcPeriod"/>
            </a:pPr>
            <a:r>
              <a:rPr lang="en-GB" sz="2500" dirty="0">
                <a:latin typeface="Arial" panose="020B0604020202020204" pitchFamily="34" charset="0"/>
                <a:cs typeface="Arial" panose="020B0604020202020204" pitchFamily="34" charset="0"/>
              </a:rPr>
              <a:t>Provision of regular safe water supply and technologically appropriate hand washing facilities to Health facilities to help in observance of COVID 19 SOPs</a:t>
            </a:r>
            <a:r>
              <a:rPr lang="en-GB" sz="2500" dirty="0" smtClean="0">
                <a:latin typeface="Arial" panose="020B0604020202020204" pitchFamily="34" charset="0"/>
                <a:cs typeface="Arial" panose="020B0604020202020204" pitchFamily="34" charset="0"/>
              </a:rPr>
              <a:t>.</a:t>
            </a:r>
          </a:p>
          <a:p>
            <a:pPr marL="1428750" lvl="2" indent="-514350">
              <a:buFont typeface="+mj-lt"/>
              <a:buAutoNum type="romanLcPeriod"/>
            </a:pPr>
            <a:r>
              <a:rPr lang="en-GB" sz="2500" dirty="0">
                <a:latin typeface="Arial" panose="020B0604020202020204" pitchFamily="34" charset="0"/>
                <a:cs typeface="Arial" panose="020B0604020202020204" pitchFamily="34" charset="0"/>
              </a:rPr>
              <a:t>Provision of Motorcycle to Head of HCIII Facility</a:t>
            </a:r>
            <a:endParaRPr lang="en-GB" sz="2500" dirty="0" smtClean="0">
              <a:latin typeface="Arial" panose="020B0604020202020204" pitchFamily="34" charset="0"/>
              <a:cs typeface="Arial" panose="020B0604020202020204" pitchFamily="34" charset="0"/>
            </a:endParaRPr>
          </a:p>
          <a:p>
            <a:pPr marL="1428750" lvl="2" indent="-514350">
              <a:buFont typeface="+mj-lt"/>
              <a:buAutoNum type="romanLcPeriod"/>
            </a:pPr>
            <a:r>
              <a:rPr lang="en-GB" sz="2500" dirty="0" smtClean="0">
                <a:latin typeface="Arial" panose="020B0604020202020204" pitchFamily="34" charset="0"/>
                <a:cs typeface="Arial" panose="020B0604020202020204" pitchFamily="34" charset="0"/>
              </a:rPr>
              <a:t>Extending clean water facilities to </a:t>
            </a:r>
            <a:r>
              <a:rPr lang="en-US" sz="2500" dirty="0" smtClean="0">
                <a:latin typeface="Arial" panose="020B0604020202020204" pitchFamily="34" charset="0"/>
                <a:cs typeface="Arial" panose="020B0604020202020204" pitchFamily="34" charset="0"/>
              </a:rPr>
              <a:t>Schools in a Sub County</a:t>
            </a:r>
            <a:endParaRPr lang="en-US" sz="2500" dirty="0">
              <a:latin typeface="Arial" panose="020B0604020202020204" pitchFamily="34" charset="0"/>
              <a:cs typeface="Arial" panose="020B0604020202020204" pitchFamily="34" charset="0"/>
            </a:endParaRPr>
          </a:p>
          <a:p>
            <a:pPr marL="1428750" lvl="2" indent="-514350">
              <a:buFont typeface="+mj-lt"/>
              <a:buAutoNum type="romanLcPeriod"/>
            </a:pPr>
            <a:r>
              <a:rPr lang="en-GB" sz="2500" dirty="0">
                <a:latin typeface="Arial" panose="020B0604020202020204" pitchFamily="34" charset="0"/>
                <a:cs typeface="Arial" panose="020B0604020202020204" pitchFamily="34" charset="0"/>
              </a:rPr>
              <a:t>Provision of Motorcycle to Head of </a:t>
            </a:r>
            <a:r>
              <a:rPr lang="en-GB" sz="2500" dirty="0" smtClean="0">
                <a:latin typeface="Arial" panose="020B0604020202020204" pitchFamily="34" charset="0"/>
                <a:cs typeface="Arial" panose="020B0604020202020204" pitchFamily="34" charset="0"/>
              </a:rPr>
              <a:t>HCII </a:t>
            </a:r>
            <a:r>
              <a:rPr lang="en-GB" sz="2500" dirty="0">
                <a:latin typeface="Arial" panose="020B0604020202020204" pitchFamily="34" charset="0"/>
                <a:cs typeface="Arial" panose="020B0604020202020204" pitchFamily="34" charset="0"/>
              </a:rPr>
              <a:t>Facility(where there </a:t>
            </a:r>
            <a:r>
              <a:rPr lang="en-GB" sz="2500" dirty="0" smtClean="0">
                <a:latin typeface="Arial" panose="020B0604020202020204" pitchFamily="34" charset="0"/>
                <a:cs typeface="Arial" panose="020B0604020202020204" pitchFamily="34" charset="0"/>
              </a:rPr>
              <a:t>is no health Centre 111 in a </a:t>
            </a:r>
            <a:r>
              <a:rPr lang="en-GB" sz="2500" dirty="0" err="1" smtClean="0">
                <a:latin typeface="Arial" panose="020B0604020202020204" pitchFamily="34" charset="0"/>
                <a:cs typeface="Arial" panose="020B0604020202020204" pitchFamily="34" charset="0"/>
              </a:rPr>
              <a:t>SubCounty</a:t>
            </a:r>
            <a:r>
              <a:rPr lang="en-GB" sz="2500" dirty="0" smtClean="0">
                <a:latin typeface="Arial" panose="020B0604020202020204" pitchFamily="34" charset="0"/>
                <a:cs typeface="Arial" panose="020B0604020202020204" pitchFamily="34" charset="0"/>
              </a:rPr>
              <a:t>,  vi and vii Should be considered instead of i and ii)</a:t>
            </a:r>
          </a:p>
        </p:txBody>
      </p:sp>
      <p:sp>
        <p:nvSpPr>
          <p:cNvPr id="4" name="Slide Number Placeholder 3"/>
          <p:cNvSpPr>
            <a:spLocks noGrp="1"/>
          </p:cNvSpPr>
          <p:nvPr>
            <p:ph type="sldNum" sz="quarter" idx="12"/>
          </p:nvPr>
        </p:nvSpPr>
        <p:spPr/>
        <p:txBody>
          <a:bodyPr/>
          <a:lstStyle/>
          <a:p>
            <a:fld id="{52A4F15D-8E49-495E-8C38-B6C68B07BE1E}" type="slidenum">
              <a:rPr lang="en-GB" smtClean="0"/>
              <a:t>22</a:t>
            </a:fld>
            <a:endParaRPr lang="en-GB"/>
          </a:p>
        </p:txBody>
      </p:sp>
    </p:spTree>
    <p:extLst>
      <p:ext uri="{BB962C8B-B14F-4D97-AF65-F5344CB8AC3E}">
        <p14:creationId xmlns:p14="http://schemas.microsoft.com/office/powerpoint/2010/main" val="37486009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Arial" panose="020B0604020202020204" pitchFamily="34" charset="0"/>
                <a:cs typeface="Arial" panose="020B0604020202020204" pitchFamily="34" charset="0"/>
              </a:rPr>
              <a:t>Other </a:t>
            </a:r>
            <a:r>
              <a:rPr lang="en-GB" b="1" dirty="0" smtClean="0">
                <a:latin typeface="Arial" panose="020B0604020202020204" pitchFamily="34" charset="0"/>
                <a:cs typeface="Arial" panose="020B0604020202020204" pitchFamily="34" charset="0"/>
              </a:rPr>
              <a:t>Eligible Capital </a:t>
            </a:r>
            <a:r>
              <a:rPr lang="en-GB" b="1" dirty="0">
                <a:latin typeface="Arial" panose="020B0604020202020204" pitchFamily="34" charset="0"/>
                <a:cs typeface="Arial" panose="020B0604020202020204" pitchFamily="34" charset="0"/>
              </a:rPr>
              <a:t>Investments (50%)</a:t>
            </a:r>
            <a:endParaRPr lang="en-US" b="1" i="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lvl="0" indent="0">
              <a:buNone/>
            </a:pPr>
            <a:r>
              <a:rPr lang="en-GB" dirty="0">
                <a:latin typeface="Arial" panose="020B0604020202020204" pitchFamily="34" charset="0"/>
                <a:cs typeface="Arial" panose="020B0604020202020204" pitchFamily="34" charset="0"/>
              </a:rPr>
              <a:t>The Local Governments may invest the rest of this Grant in the following areas: </a:t>
            </a:r>
            <a:endParaRPr lang="en-US" dirty="0">
              <a:latin typeface="Arial" panose="020B0604020202020204" pitchFamily="34" charset="0"/>
              <a:cs typeface="Arial" panose="020B0604020202020204" pitchFamily="34" charset="0"/>
            </a:endParaRPr>
          </a:p>
          <a:p>
            <a:pPr marL="571500" lvl="0" indent="-571500">
              <a:buFont typeface="+mj-lt"/>
              <a:buAutoNum type="romanLcPeriod"/>
            </a:pPr>
            <a:r>
              <a:rPr lang="en-GB" dirty="0">
                <a:latin typeface="Arial" panose="020B0604020202020204" pitchFamily="34" charset="0"/>
                <a:cs typeface="Arial" panose="020B0604020202020204" pitchFamily="34" charset="0"/>
              </a:rPr>
              <a:t>Expansion, renovation, completion or construction of Offices </a:t>
            </a:r>
            <a:r>
              <a:rPr lang="en-GB" dirty="0" smtClean="0">
                <a:latin typeface="Arial" panose="020B0604020202020204" pitchFamily="34" charset="0"/>
                <a:cs typeface="Arial" panose="020B0604020202020204" pitchFamily="34" charset="0"/>
              </a:rPr>
              <a:t>to address </a:t>
            </a:r>
            <a:r>
              <a:rPr lang="en-GB" dirty="0">
                <a:latin typeface="Arial" panose="020B0604020202020204" pitchFamily="34" charset="0"/>
                <a:cs typeface="Arial" panose="020B0604020202020204" pitchFamily="34" charset="0"/>
              </a:rPr>
              <a:t>small office space challenges which don’t allow social distancing.</a:t>
            </a:r>
            <a:endParaRPr lang="en-US" dirty="0">
              <a:latin typeface="Arial" panose="020B0604020202020204" pitchFamily="34" charset="0"/>
              <a:cs typeface="Arial" panose="020B0604020202020204" pitchFamily="34" charset="0"/>
            </a:endParaRPr>
          </a:p>
          <a:p>
            <a:pPr marL="571500" lvl="0" indent="-571500">
              <a:buFont typeface="+mj-lt"/>
              <a:buAutoNum type="romanLcPeriod"/>
            </a:pPr>
            <a:r>
              <a:rPr lang="en-GB" dirty="0">
                <a:latin typeface="Arial" panose="020B0604020202020204" pitchFamily="34" charset="0"/>
                <a:cs typeface="Arial" panose="020B0604020202020204" pitchFamily="34" charset="0"/>
              </a:rPr>
              <a:t>Remodelling of Markets, Bus Parks and taxi parks to satisfy the COVID 19 SOPs such as providing additional Passenger waiting for seats or Vendors space, water supply and permanent hand washing facilities.</a:t>
            </a:r>
            <a:endParaRPr lang="en-US" dirty="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2"/>
          </p:nvPr>
        </p:nvSpPr>
        <p:spPr/>
        <p:txBody>
          <a:bodyPr/>
          <a:lstStyle/>
          <a:p>
            <a:fld id="{52A4F15D-8E49-495E-8C38-B6C68B07BE1E}" type="slidenum">
              <a:rPr lang="en-GB" smtClean="0"/>
              <a:t>23</a:t>
            </a:fld>
            <a:endParaRPr lang="en-GB"/>
          </a:p>
        </p:txBody>
      </p:sp>
    </p:spTree>
    <p:extLst>
      <p:ext uri="{BB962C8B-B14F-4D97-AF65-F5344CB8AC3E}">
        <p14:creationId xmlns:p14="http://schemas.microsoft.com/office/powerpoint/2010/main" val="22250597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latin typeface="Arial" panose="020B0604020202020204" pitchFamily="34" charset="0"/>
                <a:cs typeface="Arial" panose="020B0604020202020204" pitchFamily="34" charset="0"/>
              </a:rPr>
              <a:t>Allocation of DDEG </a:t>
            </a:r>
            <a:r>
              <a:rPr lang="en-GB" b="1" dirty="0">
                <a:latin typeface="Arial" panose="020B0604020202020204" pitchFamily="34" charset="0"/>
                <a:cs typeface="Arial" panose="020B0604020202020204" pitchFamily="34" charset="0"/>
              </a:rPr>
              <a:t>f</a:t>
            </a:r>
            <a:r>
              <a:rPr lang="en-GB" b="1" dirty="0" smtClean="0">
                <a:latin typeface="Arial" panose="020B0604020202020204" pitchFamily="34" charset="0"/>
                <a:cs typeface="Arial" panose="020B0604020202020204" pitchFamily="34" charset="0"/>
              </a:rPr>
              <a:t>or Sub counties, Town Councils and Divisions </a:t>
            </a:r>
            <a:endParaRPr lang="en-US" b="1" dirty="0">
              <a:latin typeface="Arial" panose="020B0604020202020204" pitchFamily="34" charset="0"/>
              <a:cs typeface="Arial" panose="020B0604020202020204" pitchFamily="34"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07806247"/>
              </p:ext>
            </p:extLst>
          </p:nvPr>
        </p:nvGraphicFramePr>
        <p:xfrm>
          <a:off x="261257" y="1926771"/>
          <a:ext cx="10896599" cy="4518173"/>
        </p:xfrm>
        <a:graphic>
          <a:graphicData uri="http://schemas.openxmlformats.org/drawingml/2006/table">
            <a:tbl>
              <a:tblPr firstRow="1" firstCol="1" bandRow="1">
                <a:tableStyleId>{5C22544A-7EE6-4342-B048-85BDC9FD1C3A}</a:tableStyleId>
              </a:tblPr>
              <a:tblGrid>
                <a:gridCol w="8027395">
                  <a:extLst>
                    <a:ext uri="{9D8B030D-6E8A-4147-A177-3AD203B41FA5}">
                      <a16:colId xmlns:a16="http://schemas.microsoft.com/office/drawing/2014/main" val="20000"/>
                    </a:ext>
                  </a:extLst>
                </a:gridCol>
                <a:gridCol w="2869204">
                  <a:extLst>
                    <a:ext uri="{9D8B030D-6E8A-4147-A177-3AD203B41FA5}">
                      <a16:colId xmlns:a16="http://schemas.microsoft.com/office/drawing/2014/main" val="20001"/>
                    </a:ext>
                  </a:extLst>
                </a:gridCol>
              </a:tblGrid>
              <a:tr h="431898">
                <a:tc>
                  <a:txBody>
                    <a:bodyPr/>
                    <a:lstStyle/>
                    <a:p>
                      <a:pPr marL="0" marR="0">
                        <a:lnSpc>
                          <a:spcPct val="107000"/>
                        </a:lnSpc>
                        <a:spcBef>
                          <a:spcPts val="0"/>
                        </a:spcBef>
                        <a:spcAft>
                          <a:spcPts val="0"/>
                        </a:spcAft>
                      </a:pPr>
                      <a:r>
                        <a:rPr lang="en-GB" sz="2400" dirty="0">
                          <a:effectLst/>
                          <a:latin typeface="Arial" panose="020B0604020202020204" pitchFamily="34" charset="0"/>
                          <a:cs typeface="Arial" panose="020B0604020202020204" pitchFamily="34" charset="0"/>
                        </a:rPr>
                        <a:t>Main Expenditure Items</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GB" sz="2400" dirty="0">
                          <a:effectLst/>
                          <a:latin typeface="Arial" panose="020B0604020202020204" pitchFamily="34" charset="0"/>
                          <a:cs typeface="Arial" panose="020B0604020202020204" pitchFamily="34" charset="0"/>
                        </a:rPr>
                        <a:t>Threshold</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0"/>
                  </a:ext>
                </a:extLst>
              </a:tr>
              <a:tr h="1362092">
                <a:tc>
                  <a:txBody>
                    <a:bodyPr/>
                    <a:lstStyle/>
                    <a:p>
                      <a:pPr marL="0" marR="0">
                        <a:lnSpc>
                          <a:spcPct val="107000"/>
                        </a:lnSpc>
                        <a:spcBef>
                          <a:spcPts val="0"/>
                        </a:spcBef>
                        <a:spcAft>
                          <a:spcPts val="0"/>
                        </a:spcAft>
                      </a:pPr>
                      <a:r>
                        <a:rPr lang="en-GB" sz="2400" dirty="0">
                          <a:effectLst/>
                          <a:latin typeface="Arial" panose="020B0604020202020204" pitchFamily="34" charset="0"/>
                          <a:cs typeface="Arial" panose="020B0604020202020204" pitchFamily="34" charset="0"/>
                        </a:rPr>
                        <a:t>Infrastructure Projects:</a:t>
                      </a:r>
                      <a:endParaRPr lang="en-US" sz="2400" dirty="0">
                        <a:effectLst/>
                        <a:latin typeface="Arial" panose="020B0604020202020204" pitchFamily="34" charset="0"/>
                        <a:cs typeface="Arial" panose="020B0604020202020204" pitchFamily="34" charset="0"/>
                      </a:endParaRPr>
                    </a:p>
                    <a:p>
                      <a:pPr marL="0" marR="0">
                        <a:lnSpc>
                          <a:spcPct val="107000"/>
                        </a:lnSpc>
                        <a:spcBef>
                          <a:spcPts val="0"/>
                        </a:spcBef>
                        <a:spcAft>
                          <a:spcPts val="0"/>
                        </a:spcAft>
                      </a:pPr>
                      <a:r>
                        <a:rPr lang="en-GB" sz="2400" dirty="0">
                          <a:effectLst/>
                          <a:latin typeface="Arial" panose="020B0604020202020204" pitchFamily="34" charset="0"/>
                          <a:cs typeface="Arial" panose="020B0604020202020204" pitchFamily="34" charset="0"/>
                        </a:rPr>
                        <a:t>Health Investments - 50%</a:t>
                      </a:r>
                      <a:endParaRPr lang="en-US" sz="2400" dirty="0">
                        <a:effectLst/>
                        <a:latin typeface="Arial" panose="020B0604020202020204" pitchFamily="34" charset="0"/>
                        <a:cs typeface="Arial" panose="020B0604020202020204" pitchFamily="34" charset="0"/>
                      </a:endParaRPr>
                    </a:p>
                    <a:p>
                      <a:pPr marL="0" marR="0">
                        <a:lnSpc>
                          <a:spcPct val="107000"/>
                        </a:lnSpc>
                        <a:spcBef>
                          <a:spcPts val="0"/>
                        </a:spcBef>
                        <a:spcAft>
                          <a:spcPts val="0"/>
                        </a:spcAft>
                      </a:pPr>
                      <a:r>
                        <a:rPr lang="en-GB" sz="2400">
                          <a:effectLst/>
                          <a:latin typeface="Arial" panose="020B0604020202020204" pitchFamily="34" charset="0"/>
                          <a:cs typeface="Arial" panose="020B0604020202020204" pitchFamily="34" charset="0"/>
                        </a:rPr>
                        <a:t>Other </a:t>
                      </a:r>
                      <a:r>
                        <a:rPr lang="en-GB" sz="2400" smtClean="0">
                          <a:effectLst/>
                          <a:latin typeface="Arial" panose="020B0604020202020204" pitchFamily="34" charset="0"/>
                          <a:cs typeface="Arial" panose="020B0604020202020204" pitchFamily="34" charset="0"/>
                        </a:rPr>
                        <a:t>programmes           </a:t>
                      </a:r>
                      <a:r>
                        <a:rPr lang="en-GB" sz="2400" dirty="0">
                          <a:effectLst/>
                          <a:latin typeface="Arial" panose="020B0604020202020204" pitchFamily="34" charset="0"/>
                          <a:cs typeface="Arial" panose="020B0604020202020204" pitchFamily="34" charset="0"/>
                        </a:rPr>
                        <a:t>- 50%</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GB" sz="2400">
                          <a:effectLst/>
                          <a:latin typeface="Arial" panose="020B0604020202020204" pitchFamily="34" charset="0"/>
                          <a:cs typeface="Arial" panose="020B0604020202020204" pitchFamily="34" charset="0"/>
                        </a:rPr>
                        <a:t>Minimum 70%</a:t>
                      </a:r>
                      <a:endParaRPr lang="en-US"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1"/>
                  </a:ext>
                </a:extLst>
              </a:tr>
              <a:tr h="1827397">
                <a:tc>
                  <a:txBody>
                    <a:bodyPr/>
                    <a:lstStyle/>
                    <a:p>
                      <a:pPr marL="0" marR="0">
                        <a:lnSpc>
                          <a:spcPct val="107000"/>
                        </a:lnSpc>
                        <a:spcBef>
                          <a:spcPts val="0"/>
                        </a:spcBef>
                        <a:spcAft>
                          <a:spcPts val="0"/>
                        </a:spcAft>
                      </a:pPr>
                      <a:r>
                        <a:rPr lang="en-GB" sz="2400" dirty="0">
                          <a:effectLst/>
                          <a:latin typeface="Arial" panose="020B0604020202020204" pitchFamily="34" charset="0"/>
                          <a:cs typeface="Arial" panose="020B0604020202020204" pitchFamily="34" charset="0"/>
                        </a:rPr>
                        <a:t>Recurrent Activities  </a:t>
                      </a:r>
                      <a:endParaRPr lang="en-US" sz="2400" dirty="0">
                        <a:effectLst/>
                        <a:latin typeface="Arial" panose="020B0604020202020204" pitchFamily="34" charset="0"/>
                        <a:cs typeface="Arial" panose="020B0604020202020204" pitchFamily="34" charset="0"/>
                      </a:endParaRPr>
                    </a:p>
                    <a:p>
                      <a:pPr marL="0" marR="0">
                        <a:lnSpc>
                          <a:spcPct val="107000"/>
                        </a:lnSpc>
                        <a:spcBef>
                          <a:spcPts val="0"/>
                        </a:spcBef>
                        <a:spcAft>
                          <a:spcPts val="0"/>
                        </a:spcAft>
                      </a:pPr>
                      <a:r>
                        <a:rPr lang="en-GB" sz="2400" dirty="0">
                          <a:effectLst/>
                          <a:latin typeface="Arial" panose="020B0604020202020204" pitchFamily="34" charset="0"/>
                          <a:cs typeface="Arial" panose="020B0604020202020204" pitchFamily="34" charset="0"/>
                        </a:rPr>
                        <a:t>Health Specific Recurrent Activities - 50%</a:t>
                      </a:r>
                      <a:endParaRPr lang="en-US" sz="2400" dirty="0">
                        <a:effectLst/>
                        <a:latin typeface="Arial" panose="020B0604020202020204" pitchFamily="34" charset="0"/>
                        <a:cs typeface="Arial" panose="020B0604020202020204" pitchFamily="34" charset="0"/>
                      </a:endParaRPr>
                    </a:p>
                    <a:p>
                      <a:pPr marL="0" marR="0">
                        <a:lnSpc>
                          <a:spcPct val="107000"/>
                        </a:lnSpc>
                        <a:spcBef>
                          <a:spcPts val="0"/>
                        </a:spcBef>
                        <a:spcAft>
                          <a:spcPts val="0"/>
                        </a:spcAft>
                      </a:pPr>
                      <a:r>
                        <a:rPr lang="en-GB" sz="2400" dirty="0">
                          <a:effectLst/>
                          <a:latin typeface="Arial" panose="020B0604020202020204" pitchFamily="34" charset="0"/>
                          <a:cs typeface="Arial" panose="020B0604020202020204" pitchFamily="34" charset="0"/>
                        </a:rPr>
                        <a:t>Other Activities                                   - 50%</a:t>
                      </a:r>
                      <a:endParaRPr lang="en-US" sz="2400" dirty="0">
                        <a:effectLst/>
                        <a:latin typeface="Arial" panose="020B0604020202020204" pitchFamily="34" charset="0"/>
                        <a:cs typeface="Arial" panose="020B0604020202020204" pitchFamily="34" charset="0"/>
                      </a:endParaRPr>
                    </a:p>
                    <a:p>
                      <a:pPr marL="0" marR="0">
                        <a:lnSpc>
                          <a:spcPct val="107000"/>
                        </a:lnSpc>
                        <a:spcBef>
                          <a:spcPts val="0"/>
                        </a:spcBef>
                        <a:spcAft>
                          <a:spcPts val="0"/>
                        </a:spcAft>
                      </a:pPr>
                      <a:r>
                        <a:rPr lang="en-GB" sz="2400" dirty="0">
                          <a:effectLst/>
                          <a:latin typeface="Arial" panose="020B0604020202020204" pitchFamily="34" charset="0"/>
                          <a:cs typeface="Arial" panose="020B0604020202020204" pitchFamily="34" charset="0"/>
                        </a:rPr>
                        <a:t> </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GB" sz="2400">
                          <a:effectLst/>
                          <a:latin typeface="Arial" panose="020B0604020202020204" pitchFamily="34" charset="0"/>
                          <a:cs typeface="Arial" panose="020B0604020202020204" pitchFamily="34" charset="0"/>
                        </a:rPr>
                        <a:t>Maximum 20%</a:t>
                      </a:r>
                      <a:endParaRPr lang="en-US"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2"/>
                  </a:ext>
                </a:extLst>
              </a:tr>
              <a:tr h="896786">
                <a:tc>
                  <a:txBody>
                    <a:bodyPr/>
                    <a:lstStyle/>
                    <a:p>
                      <a:pPr marL="0" marR="0">
                        <a:lnSpc>
                          <a:spcPct val="107000"/>
                        </a:lnSpc>
                        <a:spcBef>
                          <a:spcPts val="0"/>
                        </a:spcBef>
                        <a:spcAft>
                          <a:spcPts val="0"/>
                        </a:spcAft>
                      </a:pPr>
                      <a:r>
                        <a:rPr lang="en-GB" sz="2400" dirty="0">
                          <a:effectLst/>
                          <a:latin typeface="Arial" panose="020B0604020202020204" pitchFamily="34" charset="0"/>
                          <a:cs typeface="Arial" panose="020B0604020202020204" pitchFamily="34" charset="0"/>
                        </a:rPr>
                        <a:t>Investment Servicing (5%) and Monitoring (5%)</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GB" sz="2400" dirty="0">
                          <a:effectLst/>
                          <a:latin typeface="Arial" panose="020B0604020202020204" pitchFamily="34" charset="0"/>
                          <a:cs typeface="Arial" panose="020B0604020202020204" pitchFamily="34" charset="0"/>
                        </a:rPr>
                        <a:t>Maximum 10%</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3"/>
                  </a:ext>
                </a:extLst>
              </a:tr>
            </a:tbl>
          </a:graphicData>
        </a:graphic>
      </p:graphicFrame>
      <p:sp>
        <p:nvSpPr>
          <p:cNvPr id="4" name="Slide Number Placeholder 3"/>
          <p:cNvSpPr>
            <a:spLocks noGrp="1"/>
          </p:cNvSpPr>
          <p:nvPr>
            <p:ph type="sldNum" sz="quarter" idx="12"/>
          </p:nvPr>
        </p:nvSpPr>
        <p:spPr/>
        <p:txBody>
          <a:bodyPr/>
          <a:lstStyle/>
          <a:p>
            <a:fld id="{52A4F15D-8E49-495E-8C38-B6C68B07BE1E}" type="slidenum">
              <a:rPr lang="en-GB" smtClean="0"/>
              <a:t>24</a:t>
            </a:fld>
            <a:endParaRPr lang="en-GB"/>
          </a:p>
        </p:txBody>
      </p:sp>
    </p:spTree>
    <p:extLst>
      <p:ext uri="{BB962C8B-B14F-4D97-AF65-F5344CB8AC3E}">
        <p14:creationId xmlns:p14="http://schemas.microsoft.com/office/powerpoint/2010/main" val="2344214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8457" y="320675"/>
            <a:ext cx="10515600" cy="1325563"/>
          </a:xfrm>
        </p:spPr>
        <p:txBody>
          <a:bodyPr>
            <a:normAutofit/>
          </a:bodyPr>
          <a:lstStyle/>
          <a:p>
            <a:r>
              <a:rPr lang="en-US" sz="3200" b="1" dirty="0">
                <a:latin typeface="Arial" panose="020B0604020202020204" pitchFamily="34" charset="0"/>
                <a:cs typeface="Arial" panose="020B0604020202020204" pitchFamily="34" charset="0"/>
              </a:rPr>
              <a:t>Eligible Activities- Recurrent - 20% of the Grant </a:t>
            </a:r>
            <a:r>
              <a:rPr lang="en-GB" sz="3200" b="1" dirty="0">
                <a:latin typeface="Arial" panose="020B0604020202020204" pitchFamily="34" charset="0"/>
                <a:cs typeface="Arial" panose="020B0604020202020204" pitchFamily="34" charset="0"/>
              </a:rPr>
              <a:t>for Sub counties, Town Councils and Divisions </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lvl="0">
              <a:buFont typeface="Wingdings" panose="05000000000000000000" pitchFamily="2" charset="2"/>
              <a:buChar char="q"/>
            </a:pPr>
            <a:r>
              <a:rPr lang="en-US" dirty="0">
                <a:latin typeface="Arial" panose="020B0604020202020204" pitchFamily="34" charset="0"/>
                <a:cs typeface="Arial" panose="020B0604020202020204" pitchFamily="34" charset="0"/>
              </a:rPr>
              <a:t>Facilitate LLG Medical workers to carry out Surveillance of COVID 19 cases </a:t>
            </a:r>
          </a:p>
          <a:p>
            <a:pPr lvl="0">
              <a:buFont typeface="Wingdings" panose="05000000000000000000" pitchFamily="2" charset="2"/>
              <a:buChar char="q"/>
            </a:pPr>
            <a:r>
              <a:rPr lang="en-GB" dirty="0">
                <a:latin typeface="Arial" panose="020B0604020202020204" pitchFamily="34" charset="0"/>
                <a:cs typeface="Arial" panose="020B0604020202020204" pitchFamily="34" charset="0"/>
              </a:rPr>
              <a:t>Strengthen COVID19 Surveillance </a:t>
            </a:r>
            <a:endParaRPr lang="en-US" dirty="0">
              <a:latin typeface="Arial" panose="020B0604020202020204" pitchFamily="34" charset="0"/>
              <a:cs typeface="Arial" panose="020B0604020202020204" pitchFamily="34" charset="0"/>
            </a:endParaRPr>
          </a:p>
          <a:p>
            <a:pPr lvl="0">
              <a:buFont typeface="Wingdings" panose="05000000000000000000" pitchFamily="2" charset="2"/>
              <a:buChar char="q"/>
            </a:pPr>
            <a:r>
              <a:rPr lang="en-GB" dirty="0">
                <a:latin typeface="Arial" panose="020B0604020202020204" pitchFamily="34" charset="0"/>
                <a:cs typeface="Arial" panose="020B0604020202020204" pitchFamily="34" charset="0"/>
              </a:rPr>
              <a:t>Facilitate Village and Parish COVID19 Coordination Committees</a:t>
            </a:r>
            <a:endParaRPr lang="en-US" dirty="0">
              <a:latin typeface="Arial" panose="020B0604020202020204" pitchFamily="34" charset="0"/>
              <a:cs typeface="Arial" panose="020B0604020202020204" pitchFamily="34" charset="0"/>
            </a:endParaRPr>
          </a:p>
          <a:p>
            <a:pPr lvl="0">
              <a:buFont typeface="Wingdings" panose="05000000000000000000" pitchFamily="2" charset="2"/>
              <a:buChar char="q"/>
            </a:pPr>
            <a:r>
              <a:rPr lang="en-GB" dirty="0">
                <a:latin typeface="Arial" panose="020B0604020202020204" pitchFamily="34" charset="0"/>
                <a:cs typeface="Arial" panose="020B0604020202020204" pitchFamily="34" charset="0"/>
              </a:rPr>
              <a:t>Facilitate Sub-County, Town Council Division COVID19 Coordination Committees</a:t>
            </a:r>
            <a:endParaRPr lang="en-US" dirty="0">
              <a:latin typeface="Arial" panose="020B0604020202020204" pitchFamily="34" charset="0"/>
              <a:cs typeface="Arial" panose="020B0604020202020204" pitchFamily="34" charset="0"/>
            </a:endParaRPr>
          </a:p>
          <a:p>
            <a:pPr lvl="0">
              <a:buFont typeface="Wingdings" panose="05000000000000000000" pitchFamily="2" charset="2"/>
              <a:buChar char="q"/>
            </a:pPr>
            <a:r>
              <a:rPr lang="en-US" dirty="0" err="1" smtClean="0">
                <a:latin typeface="Arial" panose="020B0604020202020204" pitchFamily="34" charset="0"/>
                <a:cs typeface="Arial" panose="020B0604020202020204" pitchFamily="34" charset="0"/>
              </a:rPr>
              <a:t>Repair,operation</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and Maintenance of Motorcycles of COVID19 related activities </a:t>
            </a:r>
          </a:p>
          <a:p>
            <a:endParaRPr lang="en-US" dirty="0"/>
          </a:p>
        </p:txBody>
      </p:sp>
      <p:sp>
        <p:nvSpPr>
          <p:cNvPr id="4" name="Slide Number Placeholder 3"/>
          <p:cNvSpPr>
            <a:spLocks noGrp="1"/>
          </p:cNvSpPr>
          <p:nvPr>
            <p:ph type="sldNum" sz="quarter" idx="12"/>
          </p:nvPr>
        </p:nvSpPr>
        <p:spPr/>
        <p:txBody>
          <a:bodyPr/>
          <a:lstStyle/>
          <a:p>
            <a:fld id="{52A4F15D-8E49-495E-8C38-B6C68B07BE1E}" type="slidenum">
              <a:rPr lang="en-GB" smtClean="0"/>
              <a:t>25</a:t>
            </a:fld>
            <a:endParaRPr lang="en-GB"/>
          </a:p>
        </p:txBody>
      </p:sp>
    </p:spTree>
    <p:extLst>
      <p:ext uri="{BB962C8B-B14F-4D97-AF65-F5344CB8AC3E}">
        <p14:creationId xmlns:p14="http://schemas.microsoft.com/office/powerpoint/2010/main" val="40402153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Ineligible Activities under EU Support</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pPr marL="571500" lvl="0" indent="-571500">
              <a:buFont typeface="+mj-lt"/>
              <a:buAutoNum type="romanLcPeriod"/>
            </a:pPr>
            <a:r>
              <a:rPr lang="en-US" dirty="0">
                <a:latin typeface="Arial" panose="020B0604020202020204" pitchFamily="34" charset="0"/>
                <a:cs typeface="Arial" panose="020B0604020202020204" pitchFamily="34" charset="0"/>
              </a:rPr>
              <a:t>Staff training, exchange visits or any career development Activity (as indicated in the main DDG guidelines) </a:t>
            </a:r>
          </a:p>
          <a:p>
            <a:pPr marL="571500" lvl="0" indent="-571500">
              <a:buFont typeface="+mj-lt"/>
              <a:buAutoNum type="romanLcPeriod"/>
            </a:pPr>
            <a:r>
              <a:rPr lang="en-US" dirty="0">
                <a:latin typeface="Arial" panose="020B0604020202020204" pitchFamily="34" charset="0"/>
                <a:cs typeface="Arial" panose="020B0604020202020204" pitchFamily="34" charset="0"/>
              </a:rPr>
              <a:t>It will not be applied to development Physical Plans (Contrary to what is indicated in the main DDEG guidelines) </a:t>
            </a:r>
          </a:p>
          <a:p>
            <a:pPr marL="571500" lvl="0" indent="-571500">
              <a:buFont typeface="+mj-lt"/>
              <a:buAutoNum type="romanLcPeriod"/>
            </a:pPr>
            <a:r>
              <a:rPr lang="en-US" dirty="0">
                <a:latin typeface="Arial" panose="020B0604020202020204" pitchFamily="34" charset="0"/>
                <a:cs typeface="Arial" panose="020B0604020202020204" pitchFamily="34" charset="0"/>
              </a:rPr>
              <a:t>The 10% of Parish Chiefs and Town Agents will not apply (Contrary to what is indicated in the main DDEG guidelines) </a:t>
            </a:r>
          </a:p>
          <a:p>
            <a:pPr marL="571500" lvl="0" indent="-571500">
              <a:buFont typeface="+mj-lt"/>
              <a:buAutoNum type="romanLcPeriod"/>
            </a:pPr>
            <a:r>
              <a:rPr lang="en-GB" dirty="0" smtClean="0">
                <a:latin typeface="Arial" panose="020B0604020202020204" pitchFamily="34" charset="0"/>
                <a:cs typeface="Arial" panose="020B0604020202020204" pitchFamily="34" charset="0"/>
              </a:rPr>
              <a:t>Travel </a:t>
            </a:r>
            <a:r>
              <a:rPr lang="en-GB" dirty="0">
                <a:latin typeface="Arial" panose="020B0604020202020204" pitchFamily="34" charset="0"/>
                <a:cs typeface="Arial" panose="020B0604020202020204" pitchFamily="34" charset="0"/>
              </a:rPr>
              <a:t>abroad</a:t>
            </a:r>
            <a:endParaRPr lang="en-US" dirty="0">
              <a:latin typeface="Arial" panose="020B0604020202020204" pitchFamily="34" charset="0"/>
              <a:cs typeface="Arial" panose="020B0604020202020204" pitchFamily="34" charset="0"/>
            </a:endParaRPr>
          </a:p>
          <a:p>
            <a:pPr marL="571500" lvl="0" indent="-571500">
              <a:buFont typeface="+mj-lt"/>
              <a:buAutoNum type="romanLcPeriod"/>
            </a:pPr>
            <a:r>
              <a:rPr lang="en-GB" dirty="0">
                <a:latin typeface="Arial" panose="020B0604020202020204" pitchFamily="34" charset="0"/>
                <a:cs typeface="Arial" panose="020B0604020202020204" pitchFamily="34" charset="0"/>
              </a:rPr>
              <a:t>Procurement of vehicles </a:t>
            </a:r>
            <a:endParaRPr lang="en-US" dirty="0">
              <a:latin typeface="Arial" panose="020B0604020202020204" pitchFamily="34" charset="0"/>
              <a:cs typeface="Arial" panose="020B0604020202020204" pitchFamily="34" charset="0"/>
            </a:endParaRPr>
          </a:p>
          <a:p>
            <a:pPr marL="571500" lvl="0" indent="-571500">
              <a:buFont typeface="+mj-lt"/>
              <a:buAutoNum type="romanLcPeriod"/>
            </a:pPr>
            <a:r>
              <a:rPr lang="en-GB" dirty="0">
                <a:latin typeface="Arial" panose="020B0604020202020204" pitchFamily="34" charset="0"/>
                <a:cs typeface="Arial" panose="020B0604020202020204" pitchFamily="34" charset="0"/>
              </a:rPr>
              <a:t>Buying </a:t>
            </a:r>
            <a:r>
              <a:rPr lang="en-GB" dirty="0" smtClean="0">
                <a:latin typeface="Arial" panose="020B0604020202020204" pitchFamily="34" charset="0"/>
                <a:cs typeface="Arial" panose="020B0604020202020204" pitchFamily="34" charset="0"/>
              </a:rPr>
              <a:t>land</a:t>
            </a:r>
          </a:p>
          <a:p>
            <a:pPr marL="571500" indent="-571500">
              <a:buFont typeface="+mj-lt"/>
              <a:buAutoNum type="romanLcPeriod"/>
            </a:pPr>
            <a:r>
              <a:rPr lang="en-US" dirty="0">
                <a:latin typeface="Arial" panose="020B0604020202020204" pitchFamily="34" charset="0"/>
                <a:cs typeface="Arial" panose="020B0604020202020204" pitchFamily="34" charset="0"/>
              </a:rPr>
              <a:t>Any other ineligible activity under the main DDEG guidelines </a:t>
            </a:r>
          </a:p>
          <a:p>
            <a:pPr marL="571500" lvl="0" indent="-571500">
              <a:buFont typeface="+mj-lt"/>
              <a:buAutoNum type="romanLcPeriod"/>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52A4F15D-8E49-495E-8C38-B6C68B07BE1E}" type="slidenum">
              <a:rPr lang="en-GB" smtClean="0"/>
              <a:t>26</a:t>
            </a:fld>
            <a:endParaRPr lang="en-GB"/>
          </a:p>
        </p:txBody>
      </p:sp>
    </p:spTree>
    <p:extLst>
      <p:ext uri="{BB962C8B-B14F-4D97-AF65-F5344CB8AC3E}">
        <p14:creationId xmlns:p14="http://schemas.microsoft.com/office/powerpoint/2010/main" val="32898591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Must do in all projects</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r>
              <a:rPr lang="en-US" sz="3200" dirty="0" smtClean="0">
                <a:latin typeface="Arial" panose="020B0604020202020204" pitchFamily="34" charset="0"/>
                <a:cs typeface="Arial" panose="020B0604020202020204" pitchFamily="34" charset="0"/>
              </a:rPr>
              <a:t>Implementation of Environmental , Social and Safety Safeguards measures in all DDEG funded projects</a:t>
            </a:r>
            <a:r>
              <a:rPr lang="en-US" sz="3200" smtClean="0">
                <a:latin typeface="Arial" panose="020B0604020202020204" pitchFamily="34" charset="0"/>
                <a:cs typeface="Arial" panose="020B0604020202020204" pitchFamily="34" charset="0"/>
              </a:rPr>
              <a:t>. </a:t>
            </a:r>
          </a:p>
          <a:p>
            <a:pPr>
              <a:buFont typeface="Wingdings" panose="05000000000000000000" pitchFamily="2" charset="2"/>
              <a:buChar char="q"/>
            </a:pPr>
            <a:r>
              <a:rPr lang="en-US" sz="3200" smtClean="0">
                <a:latin typeface="Arial" panose="020B0604020202020204" pitchFamily="34" charset="0"/>
                <a:cs typeface="Arial" panose="020B0604020202020204" pitchFamily="34" charset="0"/>
              </a:rPr>
              <a:t>Environmental </a:t>
            </a:r>
            <a:r>
              <a:rPr lang="en-US" sz="3200" dirty="0" smtClean="0">
                <a:latin typeface="Arial" panose="020B0604020202020204" pitchFamily="34" charset="0"/>
                <a:cs typeface="Arial" panose="020B0604020202020204" pitchFamily="34" charset="0"/>
              </a:rPr>
              <a:t>Screening is  a must do, geotechnical studies are also expected to be done.</a:t>
            </a:r>
            <a:endParaRPr lang="en-US" sz="3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52A4F15D-8E49-495E-8C38-B6C68B07BE1E}" type="slidenum">
              <a:rPr lang="en-GB" smtClean="0"/>
              <a:t>27</a:t>
            </a:fld>
            <a:endParaRPr lang="en-GB"/>
          </a:p>
        </p:txBody>
      </p:sp>
    </p:spTree>
    <p:extLst>
      <p:ext uri="{BB962C8B-B14F-4D97-AF65-F5344CB8AC3E}">
        <p14:creationId xmlns:p14="http://schemas.microsoft.com/office/powerpoint/2010/main" val="29808534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920A3-9E40-408C-B556-F84F6AA8A7B2}"/>
              </a:ext>
            </a:extLst>
          </p:cNvPr>
          <p:cNvSpPr>
            <a:spLocks noGrp="1"/>
          </p:cNvSpPr>
          <p:nvPr>
            <p:ph type="title"/>
          </p:nvPr>
        </p:nvSpPr>
        <p:spPr>
          <a:xfrm>
            <a:off x="838200" y="365126"/>
            <a:ext cx="10515600" cy="1054242"/>
          </a:xfrm>
        </p:spPr>
        <p:txBody>
          <a:bodyPr>
            <a:normAutofit/>
          </a:bodyPr>
          <a:lstStyle/>
          <a:p>
            <a:pPr algn="ctr"/>
            <a:r>
              <a:rPr lang="en-US" sz="4000" b="1" dirty="0">
                <a:latin typeface="Arial Narrow" panose="020B0606020202030204" pitchFamily="34" charset="0"/>
              </a:rPr>
              <a:t>Next steps</a:t>
            </a:r>
          </a:p>
        </p:txBody>
      </p:sp>
      <p:sp>
        <p:nvSpPr>
          <p:cNvPr id="3" name="Content Placeholder 2">
            <a:extLst>
              <a:ext uri="{FF2B5EF4-FFF2-40B4-BE49-F238E27FC236}">
                <a16:creationId xmlns:a16="http://schemas.microsoft.com/office/drawing/2014/main" id="{F8968BAE-FD82-442E-BE2C-3049C8ADA979}"/>
              </a:ext>
            </a:extLst>
          </p:cNvPr>
          <p:cNvSpPr>
            <a:spLocks noGrp="1"/>
          </p:cNvSpPr>
          <p:nvPr>
            <p:ph idx="1"/>
          </p:nvPr>
        </p:nvSpPr>
        <p:spPr>
          <a:xfrm>
            <a:off x="838200" y="1539022"/>
            <a:ext cx="10515600" cy="4351338"/>
          </a:xfrm>
        </p:spPr>
        <p:txBody>
          <a:bodyPr>
            <a:normAutofit fontScale="92500"/>
          </a:bodyPr>
          <a:lstStyle/>
          <a:p>
            <a:pPr>
              <a:buFont typeface="Wingdings" panose="05000000000000000000" pitchFamily="2" charset="2"/>
              <a:buChar char="q"/>
            </a:pPr>
            <a:endParaRPr lang="en-US" sz="3200" dirty="0" smtClean="0">
              <a:latin typeface="Arial" panose="020B0604020202020204" pitchFamily="34" charset="0"/>
              <a:cs typeface="Arial" panose="020B0604020202020204" pitchFamily="34" charset="0"/>
            </a:endParaRPr>
          </a:p>
          <a:p>
            <a:pPr>
              <a:buFont typeface="Wingdings" panose="05000000000000000000" pitchFamily="2" charset="2"/>
              <a:buChar char="q"/>
            </a:pPr>
            <a:r>
              <a:rPr lang="en-US" sz="3200" dirty="0" smtClean="0">
                <a:latin typeface="Arial" panose="020B0604020202020204" pitchFamily="34" charset="0"/>
                <a:cs typeface="Arial" panose="020B0604020202020204" pitchFamily="34" charset="0"/>
              </a:rPr>
              <a:t>Follow up on the release of EU funds to the beneficiary Local Governments</a:t>
            </a:r>
            <a:endParaRPr lang="en-US" sz="3200" dirty="0">
              <a:latin typeface="Arial" panose="020B0604020202020204" pitchFamily="34" charset="0"/>
              <a:cs typeface="Arial" panose="020B0604020202020204" pitchFamily="34" charset="0"/>
            </a:endParaRPr>
          </a:p>
          <a:p>
            <a:pPr>
              <a:buFont typeface="Wingdings" panose="05000000000000000000" pitchFamily="2" charset="2"/>
              <a:buChar char="q"/>
            </a:pPr>
            <a:r>
              <a:rPr lang="en-US" sz="3200" dirty="0" smtClean="0">
                <a:latin typeface="Arial" panose="020B0604020202020204" pitchFamily="34" charset="0"/>
                <a:cs typeface="Arial" panose="020B0604020202020204" pitchFamily="34" charset="0"/>
              </a:rPr>
              <a:t>The </a:t>
            </a:r>
            <a:r>
              <a:rPr lang="en-US" sz="3200" dirty="0">
                <a:latin typeface="Arial" panose="020B0604020202020204" pitchFamily="34" charset="0"/>
                <a:cs typeface="Arial" panose="020B0604020202020204" pitchFamily="34" charset="0"/>
              </a:rPr>
              <a:t>DDEG Task Force will offer support to LGs to ensure compliance to the guidelines</a:t>
            </a:r>
          </a:p>
          <a:p>
            <a:pPr>
              <a:buFont typeface="Wingdings" panose="05000000000000000000" pitchFamily="2" charset="2"/>
              <a:buChar char="q"/>
            </a:pPr>
            <a:r>
              <a:rPr lang="en-US" sz="3200" dirty="0">
                <a:latin typeface="Arial" panose="020B0604020202020204" pitchFamily="34" charset="0"/>
                <a:cs typeface="Arial" panose="020B0604020202020204" pitchFamily="34" charset="0"/>
              </a:rPr>
              <a:t>The DDEG Task Force will check whether the LGs have complied to the guidelines during the budgeting process</a:t>
            </a:r>
          </a:p>
          <a:p>
            <a:pPr>
              <a:buFont typeface="Wingdings" panose="05000000000000000000" pitchFamily="2" charset="2"/>
              <a:buChar char="q"/>
            </a:pPr>
            <a:r>
              <a:rPr lang="en-US" sz="3200" dirty="0">
                <a:latin typeface="Arial" panose="020B0604020202020204" pitchFamily="34" charset="0"/>
                <a:cs typeface="Arial" panose="020B0604020202020204" pitchFamily="34" charset="0"/>
              </a:rPr>
              <a:t>The DDEG Task Force will offer supervisory support during implementation</a:t>
            </a:r>
          </a:p>
        </p:txBody>
      </p:sp>
      <p:sp>
        <p:nvSpPr>
          <p:cNvPr id="4" name="Slide Number Placeholder 3"/>
          <p:cNvSpPr>
            <a:spLocks noGrp="1"/>
          </p:cNvSpPr>
          <p:nvPr>
            <p:ph type="sldNum" sz="quarter" idx="12"/>
          </p:nvPr>
        </p:nvSpPr>
        <p:spPr/>
        <p:txBody>
          <a:bodyPr/>
          <a:lstStyle/>
          <a:p>
            <a:fld id="{52A4F15D-8E49-495E-8C38-B6C68B07BE1E}" type="slidenum">
              <a:rPr lang="en-GB" smtClean="0"/>
              <a:t>28</a:t>
            </a:fld>
            <a:endParaRPr lang="en-GB"/>
          </a:p>
        </p:txBody>
      </p:sp>
    </p:spTree>
    <p:extLst>
      <p:ext uri="{BB962C8B-B14F-4D97-AF65-F5344CB8AC3E}">
        <p14:creationId xmlns:p14="http://schemas.microsoft.com/office/powerpoint/2010/main" val="35869838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2800" dirty="0"/>
          </a:p>
        </p:txBody>
      </p:sp>
      <p:sp>
        <p:nvSpPr>
          <p:cNvPr id="3" name="Content Placeholder 2"/>
          <p:cNvSpPr>
            <a:spLocks noGrp="1"/>
          </p:cNvSpPr>
          <p:nvPr>
            <p:ph idx="1"/>
          </p:nvPr>
        </p:nvSpPr>
        <p:spPr/>
        <p:txBody>
          <a:bodyPr>
            <a:normAutofit/>
          </a:bodyPr>
          <a:lstStyle/>
          <a:p>
            <a:pPr marL="0" indent="0" algn="ctr">
              <a:buNone/>
            </a:pPr>
            <a:endParaRPr lang="en-US" sz="3200" b="1" dirty="0" smtClean="0">
              <a:latin typeface="Arial" panose="020B0604020202020204" pitchFamily="34" charset="0"/>
              <a:cs typeface="Arial" panose="020B0604020202020204" pitchFamily="34" charset="0"/>
            </a:endParaRPr>
          </a:p>
          <a:p>
            <a:pPr marL="0" indent="0" algn="ctr">
              <a:buNone/>
            </a:pPr>
            <a:endParaRPr lang="en-US" sz="3200" b="1" dirty="0">
              <a:latin typeface="Arial" panose="020B0604020202020204" pitchFamily="34" charset="0"/>
              <a:cs typeface="Arial" panose="020B0604020202020204" pitchFamily="34" charset="0"/>
            </a:endParaRPr>
          </a:p>
          <a:p>
            <a:pPr marL="0" indent="0" algn="ctr">
              <a:buNone/>
            </a:pPr>
            <a:endParaRPr lang="en-US" sz="3200" b="1" dirty="0" smtClean="0">
              <a:latin typeface="Arial" panose="020B0604020202020204" pitchFamily="34" charset="0"/>
              <a:cs typeface="Arial" panose="020B0604020202020204" pitchFamily="34" charset="0"/>
            </a:endParaRPr>
          </a:p>
          <a:p>
            <a:pPr marL="0" indent="0" algn="ctr">
              <a:buNone/>
            </a:pPr>
            <a:r>
              <a:rPr lang="en-US" sz="4000" b="1" dirty="0" smtClean="0">
                <a:latin typeface="Arial" panose="020B0604020202020204" pitchFamily="34" charset="0"/>
                <a:cs typeface="Arial" panose="020B0604020202020204" pitchFamily="34" charset="0"/>
              </a:rPr>
              <a:t>Thank you!</a:t>
            </a:r>
            <a:endParaRPr lang="en-US" sz="4000" dirty="0">
              <a:latin typeface="Arial" panose="020B0604020202020204" pitchFamily="34" charset="0"/>
              <a:cs typeface="Arial" panose="020B0604020202020204" pitchFamily="34" charset="0"/>
            </a:endParaRPr>
          </a:p>
          <a:p>
            <a:pPr marL="0" indent="0">
              <a:buNone/>
            </a:pP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52A4F15D-8E49-495E-8C38-B6C68B07BE1E}" type="slidenum">
              <a:rPr lang="en-GB" smtClean="0"/>
              <a:t>29</a:t>
            </a:fld>
            <a:endParaRPr lang="en-GB"/>
          </a:p>
        </p:txBody>
      </p:sp>
    </p:spTree>
    <p:extLst>
      <p:ext uri="{BB962C8B-B14F-4D97-AF65-F5344CB8AC3E}">
        <p14:creationId xmlns:p14="http://schemas.microsoft.com/office/powerpoint/2010/main" val="997211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EAFCB-0D11-4901-9B59-B62524684B45}"/>
              </a:ext>
            </a:extLst>
          </p:cNvPr>
          <p:cNvSpPr>
            <a:spLocks noGrp="1"/>
          </p:cNvSpPr>
          <p:nvPr>
            <p:ph type="title"/>
          </p:nvPr>
        </p:nvSpPr>
        <p:spPr/>
        <p:txBody>
          <a:bodyPr>
            <a:normAutofit/>
          </a:bodyPr>
          <a:lstStyle/>
          <a:p>
            <a:pPr algn="ctr"/>
            <a:r>
              <a:rPr lang="en-US" sz="3600" b="1" dirty="0" smtClean="0">
                <a:latin typeface="Arial" panose="020B0604020202020204" pitchFamily="34" charset="0"/>
                <a:cs typeface="Arial" panose="020B0604020202020204" pitchFamily="34" charset="0"/>
              </a:rPr>
              <a:t>Objectives </a:t>
            </a:r>
            <a:r>
              <a:rPr lang="en-US" sz="3600" b="1" dirty="0">
                <a:latin typeface="Arial" panose="020B0604020202020204" pitchFamily="34" charset="0"/>
                <a:cs typeface="Arial" panose="020B0604020202020204" pitchFamily="34" charset="0"/>
              </a:rPr>
              <a:t>of the </a:t>
            </a:r>
            <a:r>
              <a:rPr lang="en-US" sz="3600" b="1" dirty="0" smtClean="0">
                <a:latin typeface="Arial" panose="020B0604020202020204" pitchFamily="34" charset="0"/>
                <a:cs typeface="Arial" panose="020B0604020202020204" pitchFamily="34" charset="0"/>
              </a:rPr>
              <a:t>DDEG</a:t>
            </a:r>
            <a:endParaRPr lang="en-US" sz="36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D1625D4-EE35-4BCE-9DF9-07D615B01745}"/>
              </a:ext>
            </a:extLst>
          </p:cNvPr>
          <p:cNvSpPr>
            <a:spLocks noGrp="1"/>
          </p:cNvSpPr>
          <p:nvPr>
            <p:ph idx="1"/>
          </p:nvPr>
        </p:nvSpPr>
        <p:spPr>
          <a:xfrm>
            <a:off x="838200" y="1555845"/>
            <a:ext cx="10844284" cy="4937030"/>
          </a:xfrm>
        </p:spPr>
        <p:txBody>
          <a:bodyPr>
            <a:normAutofit fontScale="92500" lnSpcReduction="20000"/>
          </a:bodyPr>
          <a:lstStyle/>
          <a:p>
            <a:pPr marL="0" indent="0">
              <a:buNone/>
            </a:pPr>
            <a:r>
              <a:rPr lang="en-GB" dirty="0">
                <a:latin typeface="Arial" panose="020B0604020202020204" pitchFamily="34" charset="0"/>
                <a:cs typeface="Arial" panose="020B0604020202020204" pitchFamily="34" charset="0"/>
              </a:rPr>
              <a:t>The objectives of the DDEG are to:</a:t>
            </a:r>
            <a:endParaRPr lang="en-US" dirty="0">
              <a:latin typeface="Arial" panose="020B0604020202020204" pitchFamily="34" charset="0"/>
              <a:cs typeface="Arial" panose="020B0604020202020204" pitchFamily="34" charset="0"/>
            </a:endParaRPr>
          </a:p>
          <a:p>
            <a:pPr lvl="0">
              <a:buFont typeface="Wingdings" panose="05000000000000000000" pitchFamily="2" charset="2"/>
              <a:buChar char="q"/>
            </a:pPr>
            <a:r>
              <a:rPr lang="en-GB" dirty="0">
                <a:latin typeface="Arial" panose="020B0604020202020204" pitchFamily="34" charset="0"/>
                <a:cs typeface="Arial" panose="020B0604020202020204" pitchFamily="34" charset="0"/>
              </a:rPr>
              <a:t>Enable LGs to allocate funds to priority local development needs that are within their mandate and are consistent with the National priorities by provision of </a:t>
            </a:r>
            <a:r>
              <a:rPr lang="en-GB" b="1" u="sng" dirty="0">
                <a:latin typeface="Arial" panose="020B0604020202020204" pitchFamily="34" charset="0"/>
                <a:cs typeface="Arial" panose="020B0604020202020204" pitchFamily="34" charset="0"/>
              </a:rPr>
              <a:t>discretionary development</a:t>
            </a:r>
            <a:r>
              <a:rPr lang="en-GB" dirty="0">
                <a:latin typeface="Arial" panose="020B0604020202020204" pitchFamily="34" charset="0"/>
                <a:cs typeface="Arial" panose="020B0604020202020204" pitchFamily="34" charset="0"/>
              </a:rPr>
              <a:t> funding.</a:t>
            </a:r>
            <a:endParaRPr lang="en-US" dirty="0">
              <a:latin typeface="Arial" panose="020B0604020202020204" pitchFamily="34" charset="0"/>
              <a:cs typeface="Arial" panose="020B0604020202020204" pitchFamily="34" charset="0"/>
            </a:endParaRPr>
          </a:p>
          <a:p>
            <a:pPr lvl="0">
              <a:buFont typeface="Wingdings" panose="05000000000000000000" pitchFamily="2" charset="2"/>
              <a:buChar char="q"/>
            </a:pPr>
            <a:r>
              <a:rPr lang="en-GB" dirty="0">
                <a:latin typeface="Arial" panose="020B0604020202020204" pitchFamily="34" charset="0"/>
                <a:cs typeface="Arial" panose="020B0604020202020204" pitchFamily="34" charset="0"/>
              </a:rPr>
              <a:t>Provide LGs with equitable access to development financing, ensuring that more disadvantaged LGs receive additional funding to enable them catch up with the rest of the country.  In doing so, the grant is </a:t>
            </a:r>
            <a:r>
              <a:rPr lang="en-GB" b="1" dirty="0">
                <a:latin typeface="Arial" panose="020B0604020202020204" pitchFamily="34" charset="0"/>
                <a:cs typeface="Arial" panose="020B0604020202020204" pitchFamily="34" charset="0"/>
              </a:rPr>
              <a:t>the Equalization Grant provided for in the Constitution </a:t>
            </a:r>
            <a:r>
              <a:rPr lang="en-GB" dirty="0">
                <a:latin typeface="Arial" panose="020B0604020202020204" pitchFamily="34" charset="0"/>
                <a:cs typeface="Arial" panose="020B0604020202020204" pitchFamily="34" charset="0"/>
              </a:rPr>
              <a:t>Article 193 (4); </a:t>
            </a:r>
          </a:p>
          <a:p>
            <a:pPr lvl="0">
              <a:buFont typeface="Wingdings" panose="05000000000000000000" pitchFamily="2" charset="2"/>
              <a:buChar char="q"/>
            </a:pPr>
            <a:r>
              <a:rPr lang="en-GB" dirty="0">
                <a:latin typeface="Arial" panose="020B0604020202020204" pitchFamily="34" charset="0"/>
                <a:cs typeface="Arial" panose="020B0604020202020204" pitchFamily="34" charset="0"/>
              </a:rPr>
              <a:t>Provide development financing which caters for the </a:t>
            </a:r>
            <a:r>
              <a:rPr lang="en-GB" b="1" u="sng" dirty="0">
                <a:latin typeface="Arial" panose="020B0604020202020204" pitchFamily="34" charset="0"/>
                <a:cs typeface="Arial" panose="020B0604020202020204" pitchFamily="34" charset="0"/>
              </a:rPr>
              <a:t>differing development needs of rural and urban areas.</a:t>
            </a:r>
            <a:r>
              <a:rPr lang="en-GB"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lvl="0">
              <a:buFont typeface="Wingdings" panose="05000000000000000000" pitchFamily="2" charset="2"/>
              <a:buChar char="q"/>
            </a:pPr>
            <a:r>
              <a:rPr lang="en-GB" b="1" u="sng" dirty="0">
                <a:latin typeface="Arial" panose="020B0604020202020204" pitchFamily="34" charset="0"/>
                <a:cs typeface="Arial" panose="020B0604020202020204" pitchFamily="34" charset="0"/>
              </a:rPr>
              <a:t>Improve LGs capacities and systems for provision of quality services</a:t>
            </a:r>
            <a:r>
              <a:rPr lang="en-GB" dirty="0">
                <a:latin typeface="Arial" panose="020B0604020202020204" pitchFamily="34" charset="0"/>
                <a:cs typeface="Arial" panose="020B0604020202020204" pitchFamily="34" charset="0"/>
              </a:rPr>
              <a:t>. This is through rewarding good performance &amp; sanctioning poor performance; coupled with performance improvement support to address areas where LGs have gaps.</a:t>
            </a:r>
            <a:endParaRPr lang="en-US" dirty="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2"/>
          </p:nvPr>
        </p:nvSpPr>
        <p:spPr/>
        <p:txBody>
          <a:bodyPr/>
          <a:lstStyle/>
          <a:p>
            <a:fld id="{52A4F15D-8E49-495E-8C38-B6C68B07BE1E}" type="slidenum">
              <a:rPr lang="en-GB" smtClean="0"/>
              <a:t>3</a:t>
            </a:fld>
            <a:endParaRPr lang="en-GB"/>
          </a:p>
        </p:txBody>
      </p:sp>
    </p:spTree>
    <p:extLst>
      <p:ext uri="{BB962C8B-B14F-4D97-AF65-F5344CB8AC3E}">
        <p14:creationId xmlns:p14="http://schemas.microsoft.com/office/powerpoint/2010/main" val="9983419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Issues </a:t>
            </a:r>
            <a:r>
              <a:rPr lang="en-US" b="1" dirty="0">
                <a:latin typeface="Arial" panose="020B0604020202020204" pitchFamily="34" charset="0"/>
                <a:cs typeface="Arial" panose="020B0604020202020204" pitchFamily="34" charset="0"/>
              </a:rPr>
              <a:t>raised during the Consultations for FY2020/21</a:t>
            </a:r>
          </a:p>
        </p:txBody>
      </p:sp>
      <p:sp>
        <p:nvSpPr>
          <p:cNvPr id="3" name="Content Placeholder 2"/>
          <p:cNvSpPr>
            <a:spLocks noGrp="1"/>
          </p:cNvSpPr>
          <p:nvPr>
            <p:ph idx="1"/>
          </p:nvPr>
        </p:nvSpPr>
        <p:spPr>
          <a:xfrm>
            <a:off x="838200" y="1825624"/>
            <a:ext cx="10515600" cy="5718175"/>
          </a:xfrm>
        </p:spPr>
        <p:txBody>
          <a:bodyPr>
            <a:noAutofit/>
          </a:bodyPr>
          <a:lstStyle/>
          <a:p>
            <a:pPr lvl="0" algn="just">
              <a:buFont typeface="Wingdings" panose="05000000000000000000" pitchFamily="2" charset="2"/>
              <a:buChar char="q"/>
            </a:pPr>
            <a:r>
              <a:rPr lang="en-US" sz="2400" b="1" dirty="0">
                <a:latin typeface="Arial" panose="020B0604020202020204" pitchFamily="34" charset="0"/>
                <a:cs typeface="Arial" panose="020B0604020202020204" pitchFamily="34" charset="0"/>
              </a:rPr>
              <a:t>Recruitment of critical staff:</a:t>
            </a:r>
            <a:r>
              <a:rPr lang="en-US" sz="2400" dirty="0">
                <a:latin typeface="Arial" panose="020B0604020202020204" pitchFamily="34" charset="0"/>
                <a:cs typeface="Arial" panose="020B0604020202020204" pitchFamily="34" charset="0"/>
              </a:rPr>
              <a:t> There was also concern over the staffing level of the local governments, Local governments noted that a number of them are understaffed and do not have critical staff such as Heads of Departments. They noted that this issue is also compounded by delay by the Ministry of Public Service to approve requests for clearance of recruitment submitted by the Local governments, cases of some Local governments preferring placing people under acting capacity rather than recruiting. </a:t>
            </a:r>
          </a:p>
          <a:p>
            <a:pPr marL="0" indent="0" algn="just">
              <a:buNone/>
            </a:pPr>
            <a:r>
              <a:rPr lang="en-US" sz="2400" b="1" dirty="0">
                <a:latin typeface="Arial" panose="020B0604020202020204" pitchFamily="34" charset="0"/>
                <a:cs typeface="Arial" panose="020B0604020202020204" pitchFamily="34" charset="0"/>
              </a:rPr>
              <a:t>Response: </a:t>
            </a:r>
            <a:r>
              <a:rPr lang="en-US" sz="2400" dirty="0">
                <a:latin typeface="Arial" panose="020B0604020202020204" pitchFamily="34" charset="0"/>
                <a:cs typeface="Arial" panose="020B0604020202020204" pitchFamily="34" charset="0"/>
              </a:rPr>
              <a:t>The Ministry of Local Government has taken stock of the current staffing gaps in the Local Governments </a:t>
            </a:r>
            <a:r>
              <a:rPr lang="en-US" sz="2400" dirty="0" smtClean="0">
                <a:latin typeface="Arial" panose="020B0604020202020204" pitchFamily="34" charset="0"/>
                <a:cs typeface="Arial" panose="020B0604020202020204" pitchFamily="34" charset="0"/>
              </a:rPr>
              <a:t>,Critical </a:t>
            </a:r>
            <a:r>
              <a:rPr lang="en-US" sz="2400" dirty="0">
                <a:latin typeface="Arial" panose="020B0604020202020204" pitchFamily="34" charset="0"/>
                <a:cs typeface="Arial" panose="020B0604020202020204" pitchFamily="34" charset="0"/>
              </a:rPr>
              <a:t>Staffing levels currently stand at 52</a:t>
            </a:r>
            <a:r>
              <a:rPr lang="en-US" sz="2400" dirty="0" smtClean="0">
                <a:latin typeface="Arial" panose="020B0604020202020204" pitchFamily="34" charset="0"/>
                <a:cs typeface="Arial" panose="020B0604020202020204" pitchFamily="34" charset="0"/>
              </a:rPr>
              <a:t>% other posts stand at 56%.  Additional wage was provided to LGs in FY2020/21 under Education and Health, LGs are requested to submit posts for recruitment using additional funds. The Ministry will support joint adverts and support the DSCs in the recruitment process.</a:t>
            </a:r>
            <a:endParaRPr lang="en-US" sz="2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GB" dirty="0" smtClean="0"/>
              <a:t>   </a:t>
            </a:r>
            <a:fld id="{52A4F15D-8E49-495E-8C38-B6C68B07BE1E}" type="slidenum">
              <a:rPr lang="en-GB" smtClean="0"/>
              <a:t>30</a:t>
            </a:fld>
            <a:endParaRPr lang="en-GB" dirty="0"/>
          </a:p>
        </p:txBody>
      </p:sp>
    </p:spTree>
    <p:extLst>
      <p:ext uri="{BB962C8B-B14F-4D97-AF65-F5344CB8AC3E}">
        <p14:creationId xmlns:p14="http://schemas.microsoft.com/office/powerpoint/2010/main" val="31874841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Issues </a:t>
            </a:r>
            <a:r>
              <a:rPr lang="en-US" b="1" dirty="0">
                <a:latin typeface="Arial" panose="020B0604020202020204" pitchFamily="34" charset="0"/>
                <a:cs typeface="Arial" panose="020B0604020202020204" pitchFamily="34" charset="0"/>
              </a:rPr>
              <a:t>raised during the Consultations for </a:t>
            </a:r>
            <a:r>
              <a:rPr lang="en-US" b="1" dirty="0" smtClean="0">
                <a:latin typeface="Arial" panose="020B0604020202020204" pitchFamily="34" charset="0"/>
                <a:cs typeface="Arial" panose="020B0604020202020204" pitchFamily="34" charset="0"/>
              </a:rPr>
              <a:t>FY2020/21….</a:t>
            </a:r>
            <a:endParaRPr lang="en-US" dirty="0"/>
          </a:p>
        </p:txBody>
      </p:sp>
      <p:sp>
        <p:nvSpPr>
          <p:cNvPr id="3" name="Content Placeholder 2"/>
          <p:cNvSpPr>
            <a:spLocks noGrp="1"/>
          </p:cNvSpPr>
          <p:nvPr>
            <p:ph idx="1"/>
          </p:nvPr>
        </p:nvSpPr>
        <p:spPr/>
        <p:txBody>
          <a:bodyPr>
            <a:normAutofit/>
          </a:bodyPr>
          <a:lstStyle/>
          <a:p>
            <a:pPr lvl="0">
              <a:buFont typeface="Wingdings" panose="05000000000000000000" pitchFamily="2" charset="2"/>
              <a:buChar char="q"/>
            </a:pPr>
            <a:r>
              <a:rPr lang="en-US" sz="3200" b="1" dirty="0">
                <a:latin typeface="Arial" panose="020B0604020202020204" pitchFamily="34" charset="0"/>
                <a:cs typeface="Arial" panose="020B0604020202020204" pitchFamily="34" charset="0"/>
              </a:rPr>
              <a:t>Narrow Tax Base to generate revenue for LGs </a:t>
            </a:r>
            <a:r>
              <a:rPr lang="en-US" sz="3200" b="1" dirty="0" smtClean="0">
                <a:latin typeface="Arial" panose="020B0604020202020204" pitchFamily="34" charset="0"/>
                <a:cs typeface="Arial" panose="020B0604020202020204" pitchFamily="34" charset="0"/>
              </a:rPr>
              <a:t>: </a:t>
            </a:r>
            <a:r>
              <a:rPr lang="en-US" sz="3200" dirty="0" smtClean="0">
                <a:latin typeface="Arial" panose="020B0604020202020204" pitchFamily="34" charset="0"/>
                <a:cs typeface="Arial" panose="020B0604020202020204" pitchFamily="34" charset="0"/>
              </a:rPr>
              <a:t>The ministry was tasked to </a:t>
            </a:r>
            <a:r>
              <a:rPr lang="en-US" sz="3200" dirty="0">
                <a:latin typeface="Arial" panose="020B0604020202020204" pitchFamily="34" charset="0"/>
                <a:cs typeface="Arial" panose="020B0604020202020204" pitchFamily="34" charset="0"/>
              </a:rPr>
              <a:t>Strengthen </a:t>
            </a:r>
            <a:r>
              <a:rPr lang="en-US" sz="3200" dirty="0" smtClean="0">
                <a:latin typeface="Arial" panose="020B0604020202020204" pitchFamily="34" charset="0"/>
                <a:cs typeface="Arial" panose="020B0604020202020204" pitchFamily="34" charset="0"/>
              </a:rPr>
              <a:t> capacity of staff </a:t>
            </a:r>
            <a:r>
              <a:rPr lang="en-US" sz="3200" dirty="0">
                <a:latin typeface="Arial" panose="020B0604020202020204" pitchFamily="34" charset="0"/>
                <a:cs typeface="Arial" panose="020B0604020202020204" pitchFamily="34" charset="0"/>
              </a:rPr>
              <a:t>on </a:t>
            </a:r>
            <a:r>
              <a:rPr lang="en-US" sz="3200" dirty="0" smtClean="0">
                <a:latin typeface="Arial" panose="020B0604020202020204" pitchFamily="34" charset="0"/>
                <a:cs typeface="Arial" panose="020B0604020202020204" pitchFamily="34" charset="0"/>
              </a:rPr>
              <a:t>NTR </a:t>
            </a:r>
            <a:r>
              <a:rPr lang="en-US" sz="3200" dirty="0">
                <a:latin typeface="Arial" panose="020B0604020202020204" pitchFamily="34" charset="0"/>
                <a:cs typeface="Arial" panose="020B0604020202020204" pitchFamily="34" charset="0"/>
              </a:rPr>
              <a:t>mobilization and </a:t>
            </a:r>
            <a:r>
              <a:rPr lang="en-US" sz="3200" dirty="0" smtClean="0">
                <a:latin typeface="Arial" panose="020B0604020202020204" pitchFamily="34" charset="0"/>
                <a:cs typeface="Arial" panose="020B0604020202020204" pitchFamily="34" charset="0"/>
              </a:rPr>
              <a:t>collection</a:t>
            </a:r>
          </a:p>
          <a:p>
            <a:pPr marL="0" lvl="0" indent="0">
              <a:buNone/>
            </a:pPr>
            <a:endParaRPr lang="en-US" sz="3200" dirty="0" smtClean="0">
              <a:latin typeface="Arial" panose="020B0604020202020204" pitchFamily="34" charset="0"/>
              <a:cs typeface="Arial" panose="020B0604020202020204" pitchFamily="34" charset="0"/>
            </a:endParaRPr>
          </a:p>
          <a:p>
            <a:pPr marL="0" lvl="0" indent="0">
              <a:buNone/>
            </a:pPr>
            <a:r>
              <a:rPr lang="en-US" sz="3200" b="1" dirty="0" smtClean="0">
                <a:latin typeface="Arial" panose="020B0604020202020204" pitchFamily="34" charset="0"/>
                <a:cs typeface="Arial" panose="020B0604020202020204" pitchFamily="34" charset="0"/>
              </a:rPr>
              <a:t>Response:</a:t>
            </a:r>
            <a:r>
              <a:rPr lang="en-US" sz="3200" dirty="0" smtClean="0">
                <a:latin typeface="Arial" panose="020B0604020202020204" pitchFamily="34" charset="0"/>
                <a:cs typeface="Arial" panose="020B0604020202020204" pitchFamily="34" charset="0"/>
              </a:rPr>
              <a:t> The Ministry has initiated a project Local Revenue Management Information System( LGRMIS) to  Support urban Higher Local Governments to Mobilize Local Revenue. The project is at pre-feasibility stage. This will subsequently be rolled out to DLGs.</a:t>
            </a:r>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52A4F15D-8E49-495E-8C38-B6C68B07BE1E}" type="slidenum">
              <a:rPr lang="en-GB" smtClean="0"/>
              <a:t>31</a:t>
            </a:fld>
            <a:endParaRPr lang="en-GB"/>
          </a:p>
        </p:txBody>
      </p:sp>
    </p:spTree>
    <p:extLst>
      <p:ext uri="{BB962C8B-B14F-4D97-AF65-F5344CB8AC3E}">
        <p14:creationId xmlns:p14="http://schemas.microsoft.com/office/powerpoint/2010/main" val="26669997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Arial" panose="020B0604020202020204" pitchFamily="34" charset="0"/>
                <a:cs typeface="Arial" panose="020B0604020202020204" pitchFamily="34" charset="0"/>
              </a:rPr>
              <a:t/>
            </a:r>
            <a:br>
              <a:rPr lang="en-US" b="1" dirty="0" smtClean="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Issues </a:t>
            </a:r>
            <a:r>
              <a:rPr lang="en-US" b="1" dirty="0">
                <a:latin typeface="Arial" panose="020B0604020202020204" pitchFamily="34" charset="0"/>
                <a:cs typeface="Arial" panose="020B0604020202020204" pitchFamily="34" charset="0"/>
              </a:rPr>
              <a:t>raised during the Consultations for FY2020/21….</a:t>
            </a:r>
            <a:endParaRPr lang="en-US" dirty="0"/>
          </a:p>
        </p:txBody>
      </p:sp>
      <p:sp>
        <p:nvSpPr>
          <p:cNvPr id="3" name="Content Placeholder 2"/>
          <p:cNvSpPr>
            <a:spLocks noGrp="1"/>
          </p:cNvSpPr>
          <p:nvPr>
            <p:ph idx="1"/>
          </p:nvPr>
        </p:nvSpPr>
        <p:spPr/>
        <p:txBody>
          <a:bodyPr>
            <a:normAutofit fontScale="92500" lnSpcReduction="20000"/>
          </a:bodyPr>
          <a:lstStyle/>
          <a:p>
            <a:pPr algn="just">
              <a:buFont typeface="Wingdings" panose="05000000000000000000" pitchFamily="2" charset="2"/>
              <a:buChar char="q"/>
            </a:pPr>
            <a:r>
              <a:rPr lang="en-US" sz="3200" b="1" dirty="0" smtClean="0">
                <a:latin typeface="Arial" panose="020B0604020202020204" pitchFamily="34" charset="0"/>
                <a:cs typeface="Arial" panose="020B0604020202020204" pitchFamily="34" charset="0"/>
              </a:rPr>
              <a:t>Un updated data on administrative units : </a:t>
            </a:r>
            <a:r>
              <a:rPr lang="en-US" sz="3200" dirty="0" smtClean="0">
                <a:latin typeface="Arial" panose="020B0604020202020204" pitchFamily="34" charset="0"/>
                <a:cs typeface="Arial" panose="020B0604020202020204" pitchFamily="34" charset="0"/>
              </a:rPr>
              <a:t>It was noted that LGs indicate new villages or parishes without detailing where the old village or Parish was curved from making some of these units to miss from the </a:t>
            </a:r>
            <a:r>
              <a:rPr lang="en-US" sz="3200" dirty="0" err="1" smtClean="0">
                <a:latin typeface="Arial" panose="020B0604020202020204" pitchFamily="34" charset="0"/>
                <a:cs typeface="Arial" panose="020B0604020202020204" pitchFamily="34" charset="0"/>
              </a:rPr>
              <a:t>database.The</a:t>
            </a:r>
            <a:r>
              <a:rPr lang="en-US" sz="3200" dirty="0" smtClean="0">
                <a:latin typeface="Arial" panose="020B0604020202020204" pitchFamily="34" charset="0"/>
                <a:cs typeface="Arial" panose="020B0604020202020204" pitchFamily="34" charset="0"/>
              </a:rPr>
              <a:t> Ministry  </a:t>
            </a:r>
            <a:r>
              <a:rPr lang="en-US" sz="3200" dirty="0">
                <a:latin typeface="Arial" panose="020B0604020202020204" pitchFamily="34" charset="0"/>
                <a:cs typeface="Arial" panose="020B0604020202020204" pitchFamily="34" charset="0"/>
              </a:rPr>
              <a:t>and UBOS </a:t>
            </a:r>
            <a:r>
              <a:rPr lang="en-US" sz="3200" dirty="0" smtClean="0">
                <a:latin typeface="Arial" panose="020B0604020202020204" pitchFamily="34" charset="0"/>
                <a:cs typeface="Arial" panose="020B0604020202020204" pitchFamily="34" charset="0"/>
              </a:rPr>
              <a:t>were asked to update </a:t>
            </a:r>
            <a:r>
              <a:rPr lang="en-US" sz="3200" dirty="0">
                <a:latin typeface="Arial" panose="020B0604020202020204" pitchFamily="34" charset="0"/>
                <a:cs typeface="Arial" panose="020B0604020202020204" pitchFamily="34" charset="0"/>
              </a:rPr>
              <a:t>LG statistics and other relevant information with regards to the administrative </a:t>
            </a:r>
            <a:r>
              <a:rPr lang="en-US" sz="3200" dirty="0" smtClean="0">
                <a:latin typeface="Arial" panose="020B0604020202020204" pitchFamily="34" charset="0"/>
                <a:cs typeface="Arial" panose="020B0604020202020204" pitchFamily="34" charset="0"/>
              </a:rPr>
              <a:t>Units</a:t>
            </a:r>
          </a:p>
          <a:p>
            <a:pPr marL="0" indent="0">
              <a:buNone/>
            </a:pPr>
            <a:endParaRPr lang="en-US" sz="3200" dirty="0">
              <a:latin typeface="Arial" panose="020B0604020202020204" pitchFamily="34" charset="0"/>
              <a:cs typeface="Arial" panose="020B0604020202020204" pitchFamily="34" charset="0"/>
            </a:endParaRPr>
          </a:p>
          <a:p>
            <a:pPr marL="0" indent="0">
              <a:buNone/>
            </a:pPr>
            <a:r>
              <a:rPr lang="en-US" sz="3200" b="1" dirty="0" smtClean="0">
                <a:latin typeface="Arial" panose="020B0604020202020204" pitchFamily="34" charset="0"/>
                <a:cs typeface="Arial" panose="020B0604020202020204" pitchFamily="34" charset="0"/>
              </a:rPr>
              <a:t>Response: </a:t>
            </a:r>
            <a:r>
              <a:rPr lang="en-US" sz="3200" dirty="0" smtClean="0">
                <a:latin typeface="Arial" panose="020B0604020202020204" pitchFamily="34" charset="0"/>
                <a:cs typeface="Arial" panose="020B0604020202020204" pitchFamily="34" charset="0"/>
              </a:rPr>
              <a:t>LGs are requested to submit details of their new villages and parishes , information on old units should be submitted  to the Ministry so that the Ministry can advise </a:t>
            </a:r>
            <a:r>
              <a:rPr lang="en-US" sz="3200" dirty="0" err="1" smtClean="0">
                <a:latin typeface="Arial" panose="020B0604020202020204" pitchFamily="34" charset="0"/>
                <a:cs typeface="Arial" panose="020B0604020202020204" pitchFamily="34" charset="0"/>
              </a:rPr>
              <a:t>UBoS</a:t>
            </a:r>
            <a:r>
              <a:rPr lang="en-US" sz="3200" dirty="0" smtClean="0">
                <a:latin typeface="Arial" panose="020B0604020202020204" pitchFamily="34" charset="0"/>
                <a:cs typeface="Arial" panose="020B0604020202020204" pitchFamily="34" charset="0"/>
              </a:rPr>
              <a:t> accordingly.</a:t>
            </a:r>
            <a:endParaRPr lang="en-US" sz="3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52A4F15D-8E49-495E-8C38-B6C68B07BE1E}" type="slidenum">
              <a:rPr lang="en-GB" smtClean="0"/>
              <a:t>32</a:t>
            </a:fld>
            <a:endParaRPr lang="en-GB"/>
          </a:p>
        </p:txBody>
      </p:sp>
    </p:spTree>
    <p:extLst>
      <p:ext uri="{BB962C8B-B14F-4D97-AF65-F5344CB8AC3E}">
        <p14:creationId xmlns:p14="http://schemas.microsoft.com/office/powerpoint/2010/main" val="15118466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Issues </a:t>
            </a:r>
            <a:r>
              <a:rPr lang="en-US" b="1" dirty="0">
                <a:latin typeface="Arial" panose="020B0604020202020204" pitchFamily="34" charset="0"/>
                <a:cs typeface="Arial" panose="020B0604020202020204" pitchFamily="34" charset="0"/>
              </a:rPr>
              <a:t>raised during the Consultations for FY2020/21….</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r>
              <a:rPr lang="en-US" sz="3200" b="1" dirty="0" smtClean="0">
                <a:latin typeface="Arial" panose="020B0604020202020204" pitchFamily="34" charset="0"/>
                <a:cs typeface="Arial" panose="020B0604020202020204" pitchFamily="34" charset="0"/>
              </a:rPr>
              <a:t>Role of Commercial Officers in LED Implementation: </a:t>
            </a:r>
            <a:r>
              <a:rPr lang="en-US" sz="3200" dirty="0" smtClean="0">
                <a:latin typeface="Arial" panose="020B0604020202020204" pitchFamily="34" charset="0"/>
                <a:cs typeface="Arial" panose="020B0604020202020204" pitchFamily="34" charset="0"/>
              </a:rPr>
              <a:t>No </a:t>
            </a:r>
            <a:r>
              <a:rPr lang="en-US" sz="3200" dirty="0">
                <a:latin typeface="Arial" panose="020B0604020202020204" pitchFamily="34" charset="0"/>
                <a:cs typeface="Arial" panose="020B0604020202020204" pitchFamily="34" charset="0"/>
              </a:rPr>
              <a:t>clear </a:t>
            </a:r>
            <a:r>
              <a:rPr lang="en-US" sz="3200" dirty="0" smtClean="0">
                <a:latin typeface="Arial" panose="020B0604020202020204" pitchFamily="34" charset="0"/>
                <a:cs typeface="Arial" panose="020B0604020202020204" pitchFamily="34" charset="0"/>
              </a:rPr>
              <a:t>guidance </a:t>
            </a:r>
            <a:r>
              <a:rPr lang="en-US" sz="3200" dirty="0">
                <a:latin typeface="Arial" panose="020B0604020202020204" pitchFamily="34" charset="0"/>
                <a:cs typeface="Arial" panose="020B0604020202020204" pitchFamily="34" charset="0"/>
              </a:rPr>
              <a:t>in defining the functions of Commercial Officers in the implementation of </a:t>
            </a:r>
            <a:r>
              <a:rPr lang="en-US" sz="3200" dirty="0" smtClean="0">
                <a:latin typeface="Arial" panose="020B0604020202020204" pitchFamily="34" charset="0"/>
                <a:cs typeface="Arial" panose="020B0604020202020204" pitchFamily="34" charset="0"/>
              </a:rPr>
              <a:t>LED policy.</a:t>
            </a:r>
          </a:p>
          <a:p>
            <a:pPr marL="0" indent="0">
              <a:buNone/>
            </a:pPr>
            <a:endParaRPr lang="en-US" sz="3200" dirty="0">
              <a:latin typeface="Arial" panose="020B0604020202020204" pitchFamily="34" charset="0"/>
              <a:cs typeface="Arial" panose="020B0604020202020204" pitchFamily="34" charset="0"/>
            </a:endParaRPr>
          </a:p>
          <a:p>
            <a:pPr marL="0" indent="0">
              <a:buNone/>
            </a:pPr>
            <a:r>
              <a:rPr lang="en-US" sz="3200" b="1" dirty="0" smtClean="0">
                <a:latin typeface="Arial" panose="020B0604020202020204" pitchFamily="34" charset="0"/>
                <a:cs typeface="Arial" panose="020B0604020202020204" pitchFamily="34" charset="0"/>
              </a:rPr>
              <a:t>Response: </a:t>
            </a:r>
            <a:r>
              <a:rPr lang="en-US" sz="3200" dirty="0" smtClean="0">
                <a:latin typeface="Arial" panose="020B0604020202020204" pitchFamily="34" charset="0"/>
                <a:cs typeface="Arial" panose="020B0604020202020204" pitchFamily="34" charset="0"/>
              </a:rPr>
              <a:t>The Ministry has held interactions with and oriented Commercial Officers on LED Implementation in some LGs. Those not covered yet are to be covered in the remaining Quarters of this FY. </a:t>
            </a:r>
            <a:endParaRPr lang="en-US" sz="3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52A4F15D-8E49-495E-8C38-B6C68B07BE1E}" type="slidenum">
              <a:rPr lang="en-GB" smtClean="0"/>
              <a:t>33</a:t>
            </a:fld>
            <a:endParaRPr lang="en-GB"/>
          </a:p>
        </p:txBody>
      </p:sp>
    </p:spTree>
    <p:extLst>
      <p:ext uri="{BB962C8B-B14F-4D97-AF65-F5344CB8AC3E}">
        <p14:creationId xmlns:p14="http://schemas.microsoft.com/office/powerpoint/2010/main" val="10111519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Issues </a:t>
            </a:r>
            <a:r>
              <a:rPr lang="en-US" b="1" dirty="0">
                <a:latin typeface="Arial" panose="020B0604020202020204" pitchFamily="34" charset="0"/>
                <a:cs typeface="Arial" panose="020B0604020202020204" pitchFamily="34" charset="0"/>
              </a:rPr>
              <a:t>raised during the Consultations for FY2020/21….</a:t>
            </a:r>
            <a:endParaRPr lang="en-US" dirty="0"/>
          </a:p>
        </p:txBody>
      </p:sp>
      <p:sp>
        <p:nvSpPr>
          <p:cNvPr id="3" name="Content Placeholder 2"/>
          <p:cNvSpPr>
            <a:spLocks noGrp="1"/>
          </p:cNvSpPr>
          <p:nvPr>
            <p:ph idx="1"/>
          </p:nvPr>
        </p:nvSpPr>
        <p:spPr>
          <a:xfrm>
            <a:off x="838200" y="1825624"/>
            <a:ext cx="10515600" cy="4530725"/>
          </a:xfrm>
        </p:spPr>
        <p:txBody>
          <a:bodyPr>
            <a:noAutofit/>
          </a:bodyPr>
          <a:lstStyle/>
          <a:p>
            <a:pPr>
              <a:buFont typeface="Wingdings" panose="05000000000000000000" pitchFamily="2" charset="2"/>
              <a:buChar char="q"/>
            </a:pPr>
            <a:r>
              <a:rPr lang="en-US" b="1" dirty="0">
                <a:latin typeface="Arial" panose="020B0604020202020204" pitchFamily="34" charset="0"/>
                <a:cs typeface="Arial" panose="020B0604020202020204" pitchFamily="34" charset="0"/>
              </a:rPr>
              <a:t>Inconsistency of the Public Finance Management Act (PFMA-2015) with other Laws that disempower Local Government operations:</a:t>
            </a:r>
            <a:r>
              <a:rPr lang="en-US" dirty="0">
                <a:latin typeface="Arial" panose="020B0604020202020204" pitchFamily="34" charset="0"/>
                <a:cs typeface="Arial" panose="020B0604020202020204" pitchFamily="34" charset="0"/>
              </a:rPr>
              <a:t> Government should consider reviewing and harmonizing the PFM Act (2015) to address the inconsistencies with other laws especially the Local Government Councils in regards to financial </a:t>
            </a:r>
            <a:r>
              <a:rPr lang="en-US" dirty="0" smtClean="0">
                <a:latin typeface="Arial" panose="020B0604020202020204" pitchFamily="34" charset="0"/>
                <a:cs typeface="Arial" panose="020B0604020202020204" pitchFamily="34" charset="0"/>
              </a:rPr>
              <a:t>matters.</a:t>
            </a:r>
            <a:endParaRPr lang="en-US" dirty="0">
              <a:latin typeface="Arial" panose="020B0604020202020204" pitchFamily="34" charset="0"/>
              <a:cs typeface="Arial" panose="020B0604020202020204" pitchFamily="34" charset="0"/>
            </a:endParaRPr>
          </a:p>
          <a:p>
            <a:pPr>
              <a:buFont typeface="Wingdings" panose="05000000000000000000" pitchFamily="2" charset="2"/>
              <a:buChar char="q"/>
            </a:pPr>
            <a:endParaRPr lang="en-US" dirty="0" smtClean="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Response: </a:t>
            </a:r>
            <a:r>
              <a:rPr lang="en-US" dirty="0" smtClean="0">
                <a:latin typeface="Arial" panose="020B0604020202020204" pitchFamily="34" charset="0"/>
                <a:cs typeface="Arial" panose="020B0604020202020204" pitchFamily="34" charset="0"/>
              </a:rPr>
              <a:t>The Ministry procured Consultants to support the harmonization process of not only laws but also planning and budgeting Processes. The report to guide the harmonization process will be shared before the end of this FY</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52A4F15D-8E49-495E-8C38-B6C68B07BE1E}" type="slidenum">
              <a:rPr lang="en-GB" smtClean="0"/>
              <a:t>34</a:t>
            </a:fld>
            <a:endParaRPr lang="en-GB"/>
          </a:p>
        </p:txBody>
      </p:sp>
    </p:spTree>
    <p:extLst>
      <p:ext uri="{BB962C8B-B14F-4D97-AF65-F5344CB8AC3E}">
        <p14:creationId xmlns:p14="http://schemas.microsoft.com/office/powerpoint/2010/main" val="6799951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Arial" panose="020B0604020202020204" pitchFamily="34" charset="0"/>
                <a:cs typeface="Arial" panose="020B0604020202020204" pitchFamily="34" charset="0"/>
              </a:rPr>
              <a:t/>
            </a:r>
            <a:br>
              <a:rPr lang="en-US" b="1" dirty="0" smtClean="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Issues raised during the Consultations for FY2020/21…….</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pPr lvl="0">
              <a:buFont typeface="Wingdings" panose="05000000000000000000" pitchFamily="2" charset="2"/>
              <a:buChar char="q"/>
            </a:pPr>
            <a:r>
              <a:rPr lang="en-US" b="1" dirty="0">
                <a:latin typeface="Arial" panose="020B0604020202020204" pitchFamily="34" charset="0"/>
                <a:cs typeface="Arial" panose="020B0604020202020204" pitchFamily="34" charset="0"/>
              </a:rPr>
              <a:t>Operationalization of newly created administrative units ( Town Councils and Sub counties):</a:t>
            </a:r>
            <a:r>
              <a:rPr lang="en-US" dirty="0">
                <a:latin typeface="Arial" panose="020B0604020202020204" pitchFamily="34" charset="0"/>
                <a:cs typeface="Arial" panose="020B0604020202020204" pitchFamily="34" charset="0"/>
              </a:rPr>
              <a:t> In Financial Year 2017/18, Government halted the funding of the newly created Town Councils, largely because inadequate funding. however, in the same year, the Electoral Commission went ahead to organize the Election for Councilors for these Local Governments and the councilors are putting pressure upon the Accounting Officers to provide funding for the operationalization. </a:t>
            </a:r>
            <a:endParaRPr lang="en-US" dirty="0" smtClean="0">
              <a:latin typeface="Arial" panose="020B0604020202020204" pitchFamily="34" charset="0"/>
              <a:cs typeface="Arial" panose="020B0604020202020204" pitchFamily="34" charset="0"/>
            </a:endParaRPr>
          </a:p>
          <a:p>
            <a:pPr marL="0" lv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Response:</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Engagements with </a:t>
            </a:r>
            <a:r>
              <a:rPr lang="en-US" dirty="0" err="1" smtClean="0">
                <a:latin typeface="Arial" panose="020B0604020202020204" pitchFamily="34" charset="0"/>
                <a:cs typeface="Arial" panose="020B0604020202020204" pitchFamily="34" charset="0"/>
              </a:rPr>
              <a:t>MoFPED</a:t>
            </a:r>
            <a:r>
              <a:rPr lang="en-US" dirty="0" smtClean="0">
                <a:latin typeface="Arial" panose="020B0604020202020204" pitchFamily="34" charset="0"/>
                <a:cs typeface="Arial" panose="020B0604020202020204" pitchFamily="34" charset="0"/>
              </a:rPr>
              <a:t> are on going on this matter</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52A4F15D-8E49-495E-8C38-B6C68B07BE1E}" type="slidenum">
              <a:rPr lang="en-GB" smtClean="0"/>
              <a:t>35</a:t>
            </a:fld>
            <a:endParaRPr lang="en-GB"/>
          </a:p>
        </p:txBody>
      </p:sp>
    </p:spTree>
    <p:extLst>
      <p:ext uri="{BB962C8B-B14F-4D97-AF65-F5344CB8AC3E}">
        <p14:creationId xmlns:p14="http://schemas.microsoft.com/office/powerpoint/2010/main" val="31023172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Arial" panose="020B0604020202020204" pitchFamily="34" charset="0"/>
                <a:cs typeface="Arial" panose="020B0604020202020204" pitchFamily="34" charset="0"/>
              </a:rPr>
              <a:t/>
            </a:r>
            <a:br>
              <a:rPr lang="en-US" b="1" dirty="0" smtClean="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Issues </a:t>
            </a:r>
            <a:r>
              <a:rPr lang="en-US" b="1" dirty="0">
                <a:latin typeface="Arial" panose="020B0604020202020204" pitchFamily="34" charset="0"/>
                <a:cs typeface="Arial" panose="020B0604020202020204" pitchFamily="34" charset="0"/>
              </a:rPr>
              <a:t>raised during the Consultations for </a:t>
            </a:r>
            <a:r>
              <a:rPr lang="en-US" b="1" dirty="0" smtClean="0">
                <a:latin typeface="Arial" panose="020B0604020202020204" pitchFamily="34" charset="0"/>
                <a:cs typeface="Arial" panose="020B0604020202020204" pitchFamily="34" charset="0"/>
              </a:rPr>
              <a:t>FY2020/21……</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r>
              <a:rPr lang="en-US" sz="3200" b="1" dirty="0">
                <a:latin typeface="Arial" panose="020B0604020202020204" pitchFamily="34" charset="0"/>
                <a:cs typeface="Arial" panose="020B0604020202020204" pitchFamily="34" charset="0"/>
              </a:rPr>
              <a:t>Taxes on Councilors Allowance</a:t>
            </a:r>
            <a:r>
              <a:rPr lang="en-US" sz="3200" dirty="0">
                <a:latin typeface="Arial" panose="020B0604020202020204" pitchFamily="34" charset="0"/>
                <a:cs typeface="Arial" panose="020B0604020202020204" pitchFamily="34" charset="0"/>
              </a:rPr>
              <a:t>. </a:t>
            </a:r>
            <a:r>
              <a:rPr lang="en-US" sz="3200" dirty="0" smtClean="0">
                <a:latin typeface="Arial" panose="020B0604020202020204" pitchFamily="34" charset="0"/>
                <a:cs typeface="Arial" panose="020B0604020202020204" pitchFamily="34" charset="0"/>
              </a:rPr>
              <a:t>There is </a:t>
            </a:r>
            <a:r>
              <a:rPr lang="en-US" sz="3200" dirty="0">
                <a:latin typeface="Arial" panose="020B0604020202020204" pitchFamily="34" charset="0"/>
                <a:cs typeface="Arial" panose="020B0604020202020204" pitchFamily="34" charset="0"/>
              </a:rPr>
              <a:t>persistent short </a:t>
            </a:r>
            <a:r>
              <a:rPr lang="en-US" sz="3200" dirty="0" smtClean="0">
                <a:latin typeface="Arial" panose="020B0604020202020204" pitchFamily="34" charset="0"/>
                <a:cs typeface="Arial" panose="020B0604020202020204" pitchFamily="34" charset="0"/>
              </a:rPr>
              <a:t>fall </a:t>
            </a:r>
            <a:r>
              <a:rPr lang="en-US" sz="3200" dirty="0">
                <a:latin typeface="Arial" panose="020B0604020202020204" pitchFamily="34" charset="0"/>
                <a:cs typeface="Arial" panose="020B0604020202020204" pitchFamily="34" charset="0"/>
              </a:rPr>
              <a:t>on allowances for political leaders and URA taxes the existing pay which is double taxation</a:t>
            </a:r>
            <a:r>
              <a:rPr lang="en-US" sz="3200" dirty="0" smtClean="0">
                <a:latin typeface="Arial" panose="020B0604020202020204" pitchFamily="34" charset="0"/>
                <a:cs typeface="Arial" panose="020B0604020202020204" pitchFamily="34" charset="0"/>
              </a:rPr>
              <a:t>.</a:t>
            </a:r>
          </a:p>
          <a:p>
            <a:pPr>
              <a:buFont typeface="Wingdings" panose="05000000000000000000" pitchFamily="2" charset="2"/>
              <a:buChar char="q"/>
            </a:pPr>
            <a:endParaRPr lang="en-US" sz="3200" dirty="0">
              <a:latin typeface="Arial" panose="020B0604020202020204" pitchFamily="34" charset="0"/>
              <a:cs typeface="Arial" panose="020B0604020202020204" pitchFamily="34" charset="0"/>
            </a:endParaRPr>
          </a:p>
          <a:p>
            <a:pPr marL="0" indent="0">
              <a:buNone/>
            </a:pPr>
            <a:r>
              <a:rPr lang="en-US" sz="3200" b="1" dirty="0" smtClean="0">
                <a:latin typeface="Arial" panose="020B0604020202020204" pitchFamily="34" charset="0"/>
                <a:cs typeface="Arial" panose="020B0604020202020204" pitchFamily="34" charset="0"/>
              </a:rPr>
              <a:t>Response:</a:t>
            </a:r>
            <a:r>
              <a:rPr lang="en-US" sz="3200" dirty="0" smtClean="0">
                <a:latin typeface="Arial" panose="020B0604020202020204" pitchFamily="34" charset="0"/>
                <a:cs typeface="Arial" panose="020B0604020202020204" pitchFamily="34" charset="0"/>
              </a:rPr>
              <a:t> </a:t>
            </a:r>
            <a:r>
              <a:rPr lang="en-US" sz="3200" dirty="0" err="1" smtClean="0">
                <a:latin typeface="Arial" panose="020B0604020202020204" pitchFamily="34" charset="0"/>
                <a:cs typeface="Arial" panose="020B0604020202020204" pitchFamily="34" charset="0"/>
              </a:rPr>
              <a:t>MoLG</a:t>
            </a:r>
            <a:r>
              <a:rPr lang="en-US" sz="3200" dirty="0" smtClean="0">
                <a:latin typeface="Arial" panose="020B0604020202020204" pitchFamily="34" charset="0"/>
                <a:cs typeface="Arial" panose="020B0604020202020204" pitchFamily="34" charset="0"/>
              </a:rPr>
              <a:t> issued a circular on taxation of allowances </a:t>
            </a:r>
            <a:r>
              <a:rPr lang="en-US" sz="3200" b="1" i="1" dirty="0" smtClean="0">
                <a:latin typeface="Arial" panose="020B0604020202020204" pitchFamily="34" charset="0"/>
                <a:cs typeface="Arial" panose="020B0604020202020204" pitchFamily="34" charset="0"/>
              </a:rPr>
              <a:t>(See copy attached)</a:t>
            </a:r>
            <a:endParaRPr lang="en-US" sz="3200" b="1" i="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52A4F15D-8E49-495E-8C38-B6C68B07BE1E}" type="slidenum">
              <a:rPr lang="en-GB" smtClean="0"/>
              <a:t>36</a:t>
            </a:fld>
            <a:endParaRPr lang="en-GB"/>
          </a:p>
        </p:txBody>
      </p:sp>
    </p:spTree>
    <p:extLst>
      <p:ext uri="{BB962C8B-B14F-4D97-AF65-F5344CB8AC3E}">
        <p14:creationId xmlns:p14="http://schemas.microsoft.com/office/powerpoint/2010/main" val="32396825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Issues </a:t>
            </a:r>
            <a:r>
              <a:rPr lang="en-US" b="1" dirty="0">
                <a:latin typeface="Arial" panose="020B0604020202020204" pitchFamily="34" charset="0"/>
                <a:cs typeface="Arial" panose="020B0604020202020204" pitchFamily="34" charset="0"/>
              </a:rPr>
              <a:t>raised during the Consultations for </a:t>
            </a:r>
            <a:r>
              <a:rPr lang="en-US" b="1" dirty="0" smtClean="0">
                <a:latin typeface="Arial" panose="020B0604020202020204" pitchFamily="34" charset="0"/>
                <a:cs typeface="Arial" panose="020B0604020202020204" pitchFamily="34" charset="0"/>
              </a:rPr>
              <a:t>FY2020/21……</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20000"/>
          </a:bodyPr>
          <a:lstStyle/>
          <a:p>
            <a:pPr lvl="0">
              <a:buFont typeface="Wingdings" panose="05000000000000000000" pitchFamily="2" charset="2"/>
              <a:buChar char="q"/>
            </a:pPr>
            <a:r>
              <a:rPr lang="en-US" sz="3000" b="1" dirty="0">
                <a:latin typeface="Arial" panose="020B0604020202020204" pitchFamily="34" charset="0"/>
                <a:cs typeface="Arial" panose="020B0604020202020204" pitchFamily="34" charset="0"/>
              </a:rPr>
              <a:t>Lack of Transport facilities for Local Governments:</a:t>
            </a:r>
            <a:r>
              <a:rPr lang="en-US" sz="3000" dirty="0">
                <a:latin typeface="Arial" panose="020B0604020202020204" pitchFamily="34" charset="0"/>
                <a:cs typeface="Arial" panose="020B0604020202020204" pitchFamily="34" charset="0"/>
              </a:rPr>
              <a:t> One of the key challenges faced by the Local governments is a lack of transportation, this impedes their access to monitor the implementation of government </a:t>
            </a:r>
            <a:r>
              <a:rPr lang="en-US" sz="3000" dirty="0" err="1">
                <a:latin typeface="Arial" panose="020B0604020202020204" pitchFamily="34" charset="0"/>
                <a:cs typeface="Arial" panose="020B0604020202020204" pitchFamily="34" charset="0"/>
              </a:rPr>
              <a:t>programmes</a:t>
            </a:r>
            <a:r>
              <a:rPr lang="en-US" sz="3000" dirty="0">
                <a:latin typeface="Arial" panose="020B0604020202020204" pitchFamily="34" charset="0"/>
                <a:cs typeface="Arial" panose="020B0604020202020204" pitchFamily="34" charset="0"/>
              </a:rPr>
              <a:t>. For instance, </a:t>
            </a:r>
            <a:r>
              <a:rPr lang="en-US" sz="3000" dirty="0" smtClean="0">
                <a:latin typeface="Arial" panose="020B0604020202020204" pitchFamily="34" charset="0"/>
                <a:cs typeface="Arial" panose="020B0604020202020204" pitchFamily="34" charset="0"/>
              </a:rPr>
              <a:t>Municipal Mayors, City Mayors and Accounting </a:t>
            </a:r>
            <a:r>
              <a:rPr lang="en-US" sz="3000" dirty="0">
                <a:latin typeface="Arial" panose="020B0604020202020204" pitchFamily="34" charset="0"/>
                <a:cs typeface="Arial" panose="020B0604020202020204" pitchFamily="34" charset="0"/>
              </a:rPr>
              <a:t>Officers do not have transport services and yet they are in charge of implementing the </a:t>
            </a:r>
            <a:r>
              <a:rPr lang="en-US" sz="3000" dirty="0" err="1">
                <a:latin typeface="Arial" panose="020B0604020202020204" pitchFamily="34" charset="0"/>
                <a:cs typeface="Arial" panose="020B0604020202020204" pitchFamily="34" charset="0"/>
              </a:rPr>
              <a:t>programmes</a:t>
            </a:r>
            <a:r>
              <a:rPr lang="en-US" sz="3000" dirty="0">
                <a:latin typeface="Arial" panose="020B0604020202020204" pitchFamily="34" charset="0"/>
                <a:cs typeface="Arial" panose="020B0604020202020204" pitchFamily="34" charset="0"/>
              </a:rPr>
              <a:t> in the Local Governments, the Community Development </a:t>
            </a:r>
            <a:r>
              <a:rPr lang="en-US" sz="3000" dirty="0" smtClean="0">
                <a:latin typeface="Arial" panose="020B0604020202020204" pitchFamily="34" charset="0"/>
                <a:cs typeface="Arial" panose="020B0604020202020204" pitchFamily="34" charset="0"/>
              </a:rPr>
              <a:t>Workers, </a:t>
            </a:r>
            <a:r>
              <a:rPr lang="en-US" sz="3000" dirty="0">
                <a:latin typeface="Arial" panose="020B0604020202020204" pitchFamily="34" charset="0"/>
                <a:cs typeface="Arial" panose="020B0604020202020204" pitchFamily="34" charset="0"/>
              </a:rPr>
              <a:t>Planners among </a:t>
            </a:r>
            <a:r>
              <a:rPr lang="en-US" sz="3000" dirty="0" smtClean="0">
                <a:latin typeface="Arial" panose="020B0604020202020204" pitchFamily="34" charset="0"/>
                <a:cs typeface="Arial" panose="020B0604020202020204" pitchFamily="34" charset="0"/>
              </a:rPr>
              <a:t>others;</a:t>
            </a:r>
          </a:p>
          <a:p>
            <a:pPr lvl="0">
              <a:buFont typeface="Wingdings" panose="05000000000000000000" pitchFamily="2" charset="2"/>
              <a:buChar char="q"/>
            </a:pPr>
            <a:endParaRPr lang="en-US" sz="3000" b="1" dirty="0">
              <a:latin typeface="Arial" panose="020B0604020202020204" pitchFamily="34" charset="0"/>
              <a:cs typeface="Arial" panose="020B0604020202020204" pitchFamily="34" charset="0"/>
            </a:endParaRPr>
          </a:p>
          <a:p>
            <a:pPr marL="0" lvl="0" indent="0">
              <a:buNone/>
            </a:pPr>
            <a:r>
              <a:rPr lang="en-US" sz="3000" b="1" dirty="0" smtClean="0">
                <a:latin typeface="Arial" panose="020B0604020202020204" pitchFamily="34" charset="0"/>
                <a:cs typeface="Arial" panose="020B0604020202020204" pitchFamily="34" charset="0"/>
              </a:rPr>
              <a:t>Response:</a:t>
            </a:r>
            <a:r>
              <a:rPr lang="en-US" sz="3000" dirty="0" smtClean="0">
                <a:latin typeface="Arial" panose="020B0604020202020204" pitchFamily="34" charset="0"/>
                <a:cs typeface="Arial" panose="020B0604020202020204" pitchFamily="34" charset="0"/>
              </a:rPr>
              <a:t> Government will provide transport equipment to Sub county Chiefs, Parish Chairpersons  and LC1 chairpersons in this FY. Other categories of Leaders and Officers will be considered in the medium Term.</a:t>
            </a:r>
          </a:p>
          <a:p>
            <a:pPr marL="0" lvl="0" indent="0">
              <a:buNone/>
            </a:pPr>
            <a:endParaRPr lang="en-US" sz="28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52A4F15D-8E49-495E-8C38-B6C68B07BE1E}" type="slidenum">
              <a:rPr lang="en-GB" smtClean="0"/>
              <a:t>37</a:t>
            </a:fld>
            <a:endParaRPr lang="en-GB"/>
          </a:p>
        </p:txBody>
      </p:sp>
    </p:spTree>
    <p:extLst>
      <p:ext uri="{BB962C8B-B14F-4D97-AF65-F5344CB8AC3E}">
        <p14:creationId xmlns:p14="http://schemas.microsoft.com/office/powerpoint/2010/main" val="27643070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Issues </a:t>
            </a:r>
            <a:r>
              <a:rPr lang="en-US" b="1" dirty="0">
                <a:latin typeface="Arial" panose="020B0604020202020204" pitchFamily="34" charset="0"/>
                <a:cs typeface="Arial" panose="020B0604020202020204" pitchFamily="34" charset="0"/>
              </a:rPr>
              <a:t>raised during the Consultations for FY2020/21……</a:t>
            </a:r>
            <a:endParaRPr lang="en-US" b="1"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r>
              <a:rPr lang="en-US" sz="3200" b="1" dirty="0" smtClean="0">
                <a:latin typeface="Arial" panose="020B0604020202020204" pitchFamily="34" charset="0"/>
                <a:cs typeface="Arial" panose="020B0604020202020204" pitchFamily="34" charset="0"/>
              </a:rPr>
              <a:t>Lack of land ownership for some LG Administrative Offices: </a:t>
            </a:r>
            <a:r>
              <a:rPr lang="en-US" sz="3200" dirty="0" smtClean="0">
                <a:latin typeface="Arial" panose="020B0604020202020204" pitchFamily="34" charset="0"/>
                <a:cs typeface="Arial" panose="020B0604020202020204" pitchFamily="34" charset="0"/>
              </a:rPr>
              <a:t>Buganda </a:t>
            </a:r>
            <a:r>
              <a:rPr lang="en-US" sz="3200" dirty="0">
                <a:latin typeface="Arial" panose="020B0604020202020204" pitchFamily="34" charset="0"/>
                <a:cs typeface="Arial" panose="020B0604020202020204" pitchFamily="34" charset="0"/>
              </a:rPr>
              <a:t>Question(Buganda </a:t>
            </a:r>
            <a:r>
              <a:rPr lang="en-US" sz="3200" dirty="0" smtClean="0">
                <a:latin typeface="Arial" panose="020B0604020202020204" pitchFamily="34" charset="0"/>
                <a:cs typeface="Arial" panose="020B0604020202020204" pitchFamily="34" charset="0"/>
              </a:rPr>
              <a:t>has </a:t>
            </a:r>
            <a:r>
              <a:rPr lang="en-US" sz="3200" dirty="0">
                <a:latin typeface="Arial" panose="020B0604020202020204" pitchFamily="34" charset="0"/>
                <a:cs typeface="Arial" panose="020B0604020202020204" pitchFamily="34" charset="0"/>
              </a:rPr>
              <a:t>regained ownership of properties </a:t>
            </a:r>
            <a:r>
              <a:rPr lang="en-US" sz="3200" dirty="0" smtClean="0">
                <a:latin typeface="Arial" panose="020B0604020202020204" pitchFamily="34" charset="0"/>
                <a:cs typeface="Arial" panose="020B0604020202020204" pitchFamily="34" charset="0"/>
              </a:rPr>
              <a:t>in </a:t>
            </a:r>
            <a:r>
              <a:rPr lang="en-US" sz="3200" dirty="0">
                <a:latin typeface="Arial" panose="020B0604020202020204" pitchFamily="34" charset="0"/>
                <a:cs typeface="Arial" panose="020B0604020202020204" pitchFamily="34" charset="0"/>
              </a:rPr>
              <a:t>all districts especially land</a:t>
            </a:r>
            <a:r>
              <a:rPr lang="en-US" sz="3200" dirty="0" smtClean="0">
                <a:latin typeface="Arial" panose="020B0604020202020204" pitchFamily="34" charset="0"/>
                <a:cs typeface="Arial" panose="020B0604020202020204" pitchFamily="34" charset="0"/>
              </a:rPr>
              <a:t>)</a:t>
            </a:r>
          </a:p>
          <a:p>
            <a:pPr>
              <a:buFont typeface="Wingdings" panose="05000000000000000000" pitchFamily="2" charset="2"/>
              <a:buChar char="q"/>
            </a:pPr>
            <a:endParaRPr lang="en-US" sz="3200" dirty="0">
              <a:latin typeface="Arial" panose="020B0604020202020204" pitchFamily="34" charset="0"/>
              <a:cs typeface="Arial" panose="020B0604020202020204" pitchFamily="34" charset="0"/>
            </a:endParaRPr>
          </a:p>
          <a:p>
            <a:pPr>
              <a:buFont typeface="Wingdings" panose="05000000000000000000" pitchFamily="2" charset="2"/>
              <a:buChar char="q"/>
            </a:pPr>
            <a:r>
              <a:rPr lang="en-US" sz="3200" b="1" dirty="0" smtClean="0">
                <a:latin typeface="Arial" panose="020B0604020202020204" pitchFamily="34" charset="0"/>
                <a:cs typeface="Arial" panose="020B0604020202020204" pitchFamily="34" charset="0"/>
              </a:rPr>
              <a:t>Response:</a:t>
            </a:r>
            <a:r>
              <a:rPr lang="en-US" sz="3200" dirty="0" smtClean="0">
                <a:latin typeface="Arial" panose="020B0604020202020204" pitchFamily="34" charset="0"/>
                <a:cs typeface="Arial" panose="020B0604020202020204" pitchFamily="34" charset="0"/>
              </a:rPr>
              <a:t> LGs under this category are being supported to acquire land and construct offices.</a:t>
            </a:r>
            <a:endParaRPr lang="en-US" sz="3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52A4F15D-8E49-495E-8C38-B6C68B07BE1E}" type="slidenum">
              <a:rPr lang="en-GB" smtClean="0"/>
              <a:t>38</a:t>
            </a:fld>
            <a:endParaRPr lang="en-GB"/>
          </a:p>
        </p:txBody>
      </p:sp>
    </p:spTree>
    <p:extLst>
      <p:ext uri="{BB962C8B-B14F-4D97-AF65-F5344CB8AC3E}">
        <p14:creationId xmlns:p14="http://schemas.microsoft.com/office/powerpoint/2010/main" val="3494617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smtClean="0">
                <a:latin typeface="Arial" panose="020B0604020202020204" pitchFamily="34" charset="0"/>
                <a:cs typeface="Arial" panose="020B0604020202020204" pitchFamily="34" charset="0"/>
              </a:rPr>
              <a:t/>
            </a:r>
            <a:br>
              <a:rPr lang="en-US" b="1" smtClean="0">
                <a:latin typeface="Arial" panose="020B0604020202020204" pitchFamily="34" charset="0"/>
                <a:cs typeface="Arial" panose="020B0604020202020204" pitchFamily="34" charset="0"/>
              </a:rPr>
            </a:br>
            <a:r>
              <a:rPr lang="en-US" b="1" smtClean="0">
                <a:latin typeface="Arial" panose="020B0604020202020204" pitchFamily="34" charset="0"/>
                <a:cs typeface="Arial" panose="020B0604020202020204" pitchFamily="34" charset="0"/>
              </a:rPr>
              <a:t>Issues </a:t>
            </a:r>
            <a:r>
              <a:rPr lang="en-US" b="1" dirty="0">
                <a:latin typeface="Arial" panose="020B0604020202020204" pitchFamily="34" charset="0"/>
                <a:cs typeface="Arial" panose="020B0604020202020204" pitchFamily="34" charset="0"/>
              </a:rPr>
              <a:t>raised during the Consultations for FY2020/21……</a:t>
            </a:r>
            <a:endParaRPr lang="en-US" b="1" dirty="0"/>
          </a:p>
        </p:txBody>
      </p:sp>
      <p:sp>
        <p:nvSpPr>
          <p:cNvPr id="3" name="Content Placeholder 2"/>
          <p:cNvSpPr>
            <a:spLocks noGrp="1"/>
          </p:cNvSpPr>
          <p:nvPr>
            <p:ph idx="1"/>
          </p:nvPr>
        </p:nvSpPr>
        <p:spPr/>
        <p:txBody>
          <a:bodyPr/>
          <a:lstStyle/>
          <a:p>
            <a:pPr>
              <a:buFont typeface="Wingdings" panose="05000000000000000000" pitchFamily="2" charset="2"/>
              <a:buChar char="q"/>
            </a:pPr>
            <a:r>
              <a:rPr lang="en-US" sz="3200" b="1" dirty="0">
                <a:latin typeface="Arial" panose="020B0604020202020204" pitchFamily="34" charset="0"/>
                <a:cs typeface="Arial" panose="020B0604020202020204" pitchFamily="34" charset="0"/>
              </a:rPr>
              <a:t>Review of Assessment </a:t>
            </a:r>
            <a:r>
              <a:rPr lang="en-US" sz="3200" b="1" dirty="0" smtClean="0">
                <a:latin typeface="Arial" panose="020B0604020202020204" pitchFamily="34" charset="0"/>
                <a:cs typeface="Arial" panose="020B0604020202020204" pitchFamily="34" charset="0"/>
              </a:rPr>
              <a:t>Indicators: </a:t>
            </a:r>
            <a:r>
              <a:rPr lang="en-US" sz="3200" dirty="0" smtClean="0">
                <a:latin typeface="Arial" panose="020B0604020202020204" pitchFamily="34" charset="0"/>
                <a:cs typeface="Arial" panose="020B0604020202020204" pitchFamily="34" charset="0"/>
              </a:rPr>
              <a:t>It was recommended that the LGPA manual be revised.</a:t>
            </a:r>
          </a:p>
          <a:p>
            <a:pPr marL="0" indent="0">
              <a:buNone/>
            </a:pPr>
            <a:endParaRPr lang="en-US" sz="3200" dirty="0" smtClean="0">
              <a:latin typeface="Arial" panose="020B0604020202020204" pitchFamily="34" charset="0"/>
              <a:cs typeface="Arial" panose="020B0604020202020204" pitchFamily="34" charset="0"/>
            </a:endParaRPr>
          </a:p>
          <a:p>
            <a:pPr marL="457200" lvl="1" indent="0">
              <a:buNone/>
            </a:pPr>
            <a:r>
              <a:rPr lang="en-US" sz="3200" b="1" dirty="0" smtClean="0">
                <a:latin typeface="Arial" panose="020B0604020202020204" pitchFamily="34" charset="0"/>
                <a:cs typeface="Arial" panose="020B0604020202020204" pitchFamily="34" charset="0"/>
              </a:rPr>
              <a:t>Response:</a:t>
            </a:r>
            <a:r>
              <a:rPr lang="en-US" sz="3200" dirty="0" smtClean="0">
                <a:latin typeface="Arial" panose="020B0604020202020204" pitchFamily="34" charset="0"/>
                <a:cs typeface="Arial" panose="020B0604020202020204" pitchFamily="34" charset="0"/>
              </a:rPr>
              <a:t> The assessment manual has been revised, Local Governments were requested to provide input that has also been incorporated in the revised manual. Assessment for FY2019/20 will be conducted using the revised manual.</a:t>
            </a:r>
            <a:endParaRPr lang="en-US" sz="3200" dirty="0">
              <a:latin typeface="Arial" panose="020B0604020202020204" pitchFamily="34" charset="0"/>
              <a:cs typeface="Arial" panose="020B0604020202020204" pitchFamily="34" charset="0"/>
            </a:endParaRPr>
          </a:p>
          <a:p>
            <a:pPr marL="0" indent="0">
              <a:buNone/>
            </a:pPr>
            <a:endParaRPr lang="en-US" dirty="0"/>
          </a:p>
        </p:txBody>
      </p:sp>
      <p:sp>
        <p:nvSpPr>
          <p:cNvPr id="4" name="Slide Number Placeholder 3"/>
          <p:cNvSpPr>
            <a:spLocks noGrp="1"/>
          </p:cNvSpPr>
          <p:nvPr>
            <p:ph type="sldNum" sz="quarter" idx="12"/>
          </p:nvPr>
        </p:nvSpPr>
        <p:spPr/>
        <p:txBody>
          <a:bodyPr/>
          <a:lstStyle/>
          <a:p>
            <a:fld id="{52A4F15D-8E49-495E-8C38-B6C68B07BE1E}" type="slidenum">
              <a:rPr lang="en-GB" smtClean="0"/>
              <a:t>39</a:t>
            </a:fld>
            <a:endParaRPr lang="en-GB"/>
          </a:p>
        </p:txBody>
      </p:sp>
    </p:spTree>
    <p:extLst>
      <p:ext uri="{BB962C8B-B14F-4D97-AF65-F5344CB8AC3E}">
        <p14:creationId xmlns:p14="http://schemas.microsoft.com/office/powerpoint/2010/main" val="438394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Arial" panose="020B0604020202020204" pitchFamily="34" charset="0"/>
                <a:cs typeface="Arial" panose="020B0604020202020204" pitchFamily="34" charset="0"/>
              </a:rPr>
              <a:t>Roles and Responsibilities of MDAs and LGs regarding DDEG</a:t>
            </a:r>
            <a:endParaRPr lang="en-US" sz="3600" dirty="0">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30448805"/>
              </p:ext>
            </p:extLst>
          </p:nvPr>
        </p:nvGraphicFramePr>
        <p:xfrm>
          <a:off x="838199" y="1832802"/>
          <a:ext cx="10515601" cy="8311134"/>
        </p:xfrm>
        <a:graphic>
          <a:graphicData uri="http://schemas.openxmlformats.org/drawingml/2006/table">
            <a:tbl>
              <a:tblPr firstRow="1" firstCol="1" bandRow="1">
                <a:tableStyleId>{5C22544A-7EE6-4342-B048-85BDC9FD1C3A}</a:tableStyleId>
              </a:tblPr>
              <a:tblGrid>
                <a:gridCol w="500208">
                  <a:extLst>
                    <a:ext uri="{9D8B030D-6E8A-4147-A177-3AD203B41FA5}">
                      <a16:colId xmlns:a16="http://schemas.microsoft.com/office/drawing/2014/main" val="20000"/>
                    </a:ext>
                  </a:extLst>
                </a:gridCol>
                <a:gridCol w="7283922">
                  <a:extLst>
                    <a:ext uri="{9D8B030D-6E8A-4147-A177-3AD203B41FA5}">
                      <a16:colId xmlns:a16="http://schemas.microsoft.com/office/drawing/2014/main" val="20001"/>
                    </a:ext>
                  </a:extLst>
                </a:gridCol>
                <a:gridCol w="2731471">
                  <a:extLst>
                    <a:ext uri="{9D8B030D-6E8A-4147-A177-3AD203B41FA5}">
                      <a16:colId xmlns:a16="http://schemas.microsoft.com/office/drawing/2014/main" val="20002"/>
                    </a:ext>
                  </a:extLst>
                </a:gridCol>
              </a:tblGrid>
              <a:tr h="0">
                <a:tc>
                  <a:txBody>
                    <a:bodyPr/>
                    <a:lstStyle/>
                    <a:p>
                      <a:pPr marL="228600" marR="0">
                        <a:lnSpc>
                          <a:spcPct val="115000"/>
                        </a:lnSpc>
                        <a:spcBef>
                          <a:spcPts val="0"/>
                        </a:spcBef>
                        <a:spcAft>
                          <a:spcPts val="1000"/>
                        </a:spcAft>
                      </a:pPr>
                      <a:r>
                        <a:rPr lang="en-GB" sz="9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964" marR="51964" marT="0" marB="0"/>
                </a:tc>
                <a:tc>
                  <a:txBody>
                    <a:bodyPr/>
                    <a:lstStyle/>
                    <a:p>
                      <a:pPr marL="0" marR="0">
                        <a:lnSpc>
                          <a:spcPct val="107000"/>
                        </a:lnSpc>
                        <a:spcBef>
                          <a:spcPts val="0"/>
                        </a:spcBef>
                        <a:spcAft>
                          <a:spcPts val="0"/>
                        </a:spcAft>
                      </a:pPr>
                      <a:r>
                        <a:rPr lang="en-GB" sz="900" kern="1200">
                          <a:effectLst/>
                        </a:rPr>
                        <a:t>Task</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964" marR="51964" marT="0" marB="0"/>
                </a:tc>
                <a:tc>
                  <a:txBody>
                    <a:bodyPr/>
                    <a:lstStyle/>
                    <a:p>
                      <a:pPr marL="0" marR="0">
                        <a:lnSpc>
                          <a:spcPct val="107000"/>
                        </a:lnSpc>
                        <a:spcBef>
                          <a:spcPts val="0"/>
                        </a:spcBef>
                        <a:spcAft>
                          <a:spcPts val="0"/>
                        </a:spcAft>
                      </a:pPr>
                      <a:r>
                        <a:rPr lang="en-GB" sz="900" kern="1200">
                          <a:effectLst/>
                        </a:rPr>
                        <a:t>Lead</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964" marR="51964" marT="0" marB="0"/>
                </a:tc>
                <a:extLst>
                  <a:ext uri="{0D108BD9-81ED-4DB2-BD59-A6C34878D82A}">
                    <a16:rowId xmlns:a16="http://schemas.microsoft.com/office/drawing/2014/main" val="10000"/>
                  </a:ext>
                </a:extLst>
              </a:tr>
              <a:tr h="351055">
                <a:tc>
                  <a:txBody>
                    <a:bodyPr/>
                    <a:lstStyle/>
                    <a:p>
                      <a:pPr marL="342900" marR="0" lvl="0" indent="-342900">
                        <a:lnSpc>
                          <a:spcPct val="115000"/>
                        </a:lnSpc>
                        <a:spcBef>
                          <a:spcPts val="0"/>
                        </a:spcBef>
                        <a:spcAft>
                          <a:spcPts val="0"/>
                        </a:spcAft>
                        <a:buFont typeface="+mj-lt"/>
                        <a:buAutoNum type="arabicPeriod"/>
                      </a:pPr>
                      <a:r>
                        <a:rPr lang="en-GB" sz="9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964" marR="51964" marT="0" marB="0"/>
                </a:tc>
                <a:tc>
                  <a:txBody>
                    <a:bodyPr/>
                    <a:lstStyle/>
                    <a:p>
                      <a:pPr marL="0" marR="0">
                        <a:lnSpc>
                          <a:spcPct val="107000"/>
                        </a:lnSpc>
                        <a:spcBef>
                          <a:spcPts val="0"/>
                        </a:spcBef>
                        <a:spcAft>
                          <a:spcPts val="0"/>
                        </a:spcAft>
                      </a:pPr>
                      <a:r>
                        <a:rPr lang="en-GB" sz="2000" dirty="0">
                          <a:effectLst/>
                          <a:latin typeface="Arial" panose="020B0604020202020204" pitchFamily="34" charset="0"/>
                          <a:cs typeface="Arial" panose="020B0604020202020204" pitchFamily="34" charset="0"/>
                        </a:rPr>
                        <a:t>Overall Coordination</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1964" marR="51964" marT="0" marB="0"/>
                </a:tc>
                <a:tc>
                  <a:txBody>
                    <a:bodyPr/>
                    <a:lstStyle/>
                    <a:p>
                      <a:pPr marL="0" marR="0">
                        <a:lnSpc>
                          <a:spcPct val="107000"/>
                        </a:lnSpc>
                        <a:spcBef>
                          <a:spcPts val="0"/>
                        </a:spcBef>
                        <a:spcAft>
                          <a:spcPts val="0"/>
                        </a:spcAft>
                      </a:pPr>
                      <a:r>
                        <a:rPr lang="en-GB" sz="2000">
                          <a:effectLst/>
                          <a:latin typeface="Arial" panose="020B0604020202020204" pitchFamily="34" charset="0"/>
                          <a:cs typeface="Arial" panose="020B0604020202020204" pitchFamily="34" charset="0"/>
                        </a:rPr>
                        <a:t>MOLG (Policy and Planning)</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51964" marR="51964" marT="0" marB="0"/>
                </a:tc>
                <a:extLst>
                  <a:ext uri="{0D108BD9-81ED-4DB2-BD59-A6C34878D82A}">
                    <a16:rowId xmlns:a16="http://schemas.microsoft.com/office/drawing/2014/main" val="10001"/>
                  </a:ext>
                </a:extLst>
              </a:tr>
              <a:tr h="351055">
                <a:tc>
                  <a:txBody>
                    <a:bodyPr/>
                    <a:lstStyle/>
                    <a:p>
                      <a:pPr marL="0" marR="0" lvl="0" indent="0">
                        <a:lnSpc>
                          <a:spcPct val="115000"/>
                        </a:lnSpc>
                        <a:spcBef>
                          <a:spcPts val="0"/>
                        </a:spcBef>
                        <a:spcAft>
                          <a:spcPts val="0"/>
                        </a:spcAft>
                        <a:buFont typeface="+mj-lt"/>
                        <a:buNone/>
                      </a:pPr>
                      <a:r>
                        <a:rPr lang="en-GB" sz="900" dirty="0" smtClean="0">
                          <a:effectLst/>
                        </a:rPr>
                        <a:t>2.</a:t>
                      </a:r>
                      <a:r>
                        <a:rPr lang="en-GB" sz="9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964" marR="51964" marT="0" marB="0"/>
                </a:tc>
                <a:tc>
                  <a:txBody>
                    <a:bodyPr/>
                    <a:lstStyle/>
                    <a:p>
                      <a:pPr marL="0" marR="0">
                        <a:lnSpc>
                          <a:spcPct val="107000"/>
                        </a:lnSpc>
                        <a:spcBef>
                          <a:spcPts val="0"/>
                        </a:spcBef>
                        <a:spcAft>
                          <a:spcPts val="0"/>
                        </a:spcAft>
                      </a:pPr>
                      <a:r>
                        <a:rPr lang="en-GB" sz="2000" dirty="0">
                          <a:effectLst/>
                          <a:latin typeface="Arial" panose="020B0604020202020204" pitchFamily="34" charset="0"/>
                          <a:cs typeface="Arial" panose="020B0604020202020204" pitchFamily="34" charset="0"/>
                        </a:rPr>
                        <a:t>Development and updating of DDEG Grant, Budget and Implementation Guidelines</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1964" marR="51964" marT="0" marB="0"/>
                </a:tc>
                <a:tc>
                  <a:txBody>
                    <a:bodyPr/>
                    <a:lstStyle/>
                    <a:p>
                      <a:pPr marL="0" marR="0">
                        <a:lnSpc>
                          <a:spcPct val="107000"/>
                        </a:lnSpc>
                        <a:spcBef>
                          <a:spcPts val="0"/>
                        </a:spcBef>
                        <a:spcAft>
                          <a:spcPts val="0"/>
                        </a:spcAft>
                      </a:pPr>
                      <a:r>
                        <a:rPr lang="en-GB" sz="2000">
                          <a:effectLst/>
                          <a:latin typeface="Arial" panose="020B0604020202020204" pitchFamily="34" charset="0"/>
                          <a:cs typeface="Arial" panose="020B0604020202020204" pitchFamily="34" charset="0"/>
                        </a:rPr>
                        <a:t>DDEG Task Force</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51964" marR="51964" marT="0" marB="0"/>
                </a:tc>
                <a:extLst>
                  <a:ext uri="{0D108BD9-81ED-4DB2-BD59-A6C34878D82A}">
                    <a16:rowId xmlns:a16="http://schemas.microsoft.com/office/drawing/2014/main" val="10002"/>
                  </a:ext>
                </a:extLst>
              </a:tr>
              <a:tr h="351055">
                <a:tc>
                  <a:txBody>
                    <a:bodyPr/>
                    <a:lstStyle/>
                    <a:p>
                      <a:pPr marL="0" marR="0" lvl="0" indent="0">
                        <a:lnSpc>
                          <a:spcPct val="115000"/>
                        </a:lnSpc>
                        <a:spcBef>
                          <a:spcPts val="0"/>
                        </a:spcBef>
                        <a:spcAft>
                          <a:spcPts val="0"/>
                        </a:spcAft>
                        <a:buFont typeface="+mj-lt"/>
                        <a:buNone/>
                      </a:pPr>
                      <a:r>
                        <a:rPr lang="en-GB" sz="900" dirty="0" smtClean="0">
                          <a:effectLst/>
                        </a:rPr>
                        <a:t>3.</a:t>
                      </a:r>
                      <a:r>
                        <a:rPr lang="en-GB" sz="9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964" marR="51964" marT="0" marB="0"/>
                </a:tc>
                <a:tc>
                  <a:txBody>
                    <a:bodyPr/>
                    <a:lstStyle/>
                    <a:p>
                      <a:pPr marL="0" marR="0">
                        <a:lnSpc>
                          <a:spcPct val="107000"/>
                        </a:lnSpc>
                        <a:spcBef>
                          <a:spcPts val="0"/>
                        </a:spcBef>
                        <a:spcAft>
                          <a:spcPts val="0"/>
                        </a:spcAft>
                      </a:pPr>
                      <a:r>
                        <a:rPr lang="en-GB" sz="2000" dirty="0">
                          <a:effectLst/>
                          <a:latin typeface="Arial" panose="020B0604020202020204" pitchFamily="34" charset="0"/>
                          <a:cs typeface="Arial" panose="020B0604020202020204" pitchFamily="34" charset="0"/>
                        </a:rPr>
                        <a:t>Formal Issuing of DDEG Grant, Budget and Implementation Guidelines</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1964" marR="51964" marT="0" marB="0"/>
                </a:tc>
                <a:tc>
                  <a:txBody>
                    <a:bodyPr/>
                    <a:lstStyle/>
                    <a:p>
                      <a:pPr marL="0" marR="0">
                        <a:lnSpc>
                          <a:spcPct val="107000"/>
                        </a:lnSpc>
                        <a:spcBef>
                          <a:spcPts val="0"/>
                        </a:spcBef>
                        <a:spcAft>
                          <a:spcPts val="0"/>
                        </a:spcAft>
                      </a:pPr>
                      <a:r>
                        <a:rPr lang="en-GB" sz="2000">
                          <a:effectLst/>
                          <a:latin typeface="Arial" panose="020B0604020202020204" pitchFamily="34" charset="0"/>
                          <a:cs typeface="Arial" panose="020B0604020202020204" pitchFamily="34" charset="0"/>
                        </a:rPr>
                        <a:t>MoLG on behalf other MDAs</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51964" marR="51964" marT="0" marB="0"/>
                </a:tc>
                <a:extLst>
                  <a:ext uri="{0D108BD9-81ED-4DB2-BD59-A6C34878D82A}">
                    <a16:rowId xmlns:a16="http://schemas.microsoft.com/office/drawing/2014/main" val="10003"/>
                  </a:ext>
                </a:extLst>
              </a:tr>
              <a:tr h="351055">
                <a:tc>
                  <a:txBody>
                    <a:bodyPr/>
                    <a:lstStyle/>
                    <a:p>
                      <a:pPr marL="0" marR="0" lvl="0" indent="0">
                        <a:lnSpc>
                          <a:spcPct val="115000"/>
                        </a:lnSpc>
                        <a:spcBef>
                          <a:spcPts val="0"/>
                        </a:spcBef>
                        <a:spcAft>
                          <a:spcPts val="0"/>
                        </a:spcAft>
                        <a:buFont typeface="+mj-lt"/>
                        <a:buNone/>
                      </a:pPr>
                      <a:r>
                        <a:rPr lang="en-GB" sz="900" dirty="0" smtClean="0">
                          <a:effectLst/>
                        </a:rPr>
                        <a:t>4.</a:t>
                      </a:r>
                      <a:r>
                        <a:rPr lang="en-GB" sz="9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964" marR="51964" marT="0" marB="0"/>
                </a:tc>
                <a:tc>
                  <a:txBody>
                    <a:bodyPr/>
                    <a:lstStyle/>
                    <a:p>
                      <a:pPr marL="0" marR="0">
                        <a:lnSpc>
                          <a:spcPct val="107000"/>
                        </a:lnSpc>
                        <a:spcBef>
                          <a:spcPts val="0"/>
                        </a:spcBef>
                        <a:spcAft>
                          <a:spcPts val="0"/>
                        </a:spcAft>
                      </a:pPr>
                      <a:r>
                        <a:rPr lang="en-GB" sz="2000" dirty="0">
                          <a:effectLst/>
                          <a:latin typeface="Arial" panose="020B0604020202020204" pitchFamily="34" charset="0"/>
                          <a:cs typeface="Arial" panose="020B0604020202020204" pitchFamily="34" charset="0"/>
                        </a:rPr>
                        <a:t>Dissemination and orientation of LGs on the DDEG Grant, Budget and Implementation Guidelines </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1964" marR="51964" marT="0" marB="0"/>
                </a:tc>
                <a:tc>
                  <a:txBody>
                    <a:bodyPr/>
                    <a:lstStyle/>
                    <a:p>
                      <a:pPr marL="0" marR="0">
                        <a:lnSpc>
                          <a:spcPct val="107000"/>
                        </a:lnSpc>
                        <a:spcBef>
                          <a:spcPts val="0"/>
                        </a:spcBef>
                        <a:spcAft>
                          <a:spcPts val="0"/>
                        </a:spcAft>
                      </a:pPr>
                      <a:r>
                        <a:rPr lang="en-GB" sz="2000">
                          <a:effectLst/>
                          <a:latin typeface="Arial" panose="020B0604020202020204" pitchFamily="34" charset="0"/>
                          <a:cs typeface="Arial" panose="020B0604020202020204" pitchFamily="34" charset="0"/>
                        </a:rPr>
                        <a:t>DDEG Task Force</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51964" marR="51964" marT="0" marB="0"/>
                </a:tc>
                <a:extLst>
                  <a:ext uri="{0D108BD9-81ED-4DB2-BD59-A6C34878D82A}">
                    <a16:rowId xmlns:a16="http://schemas.microsoft.com/office/drawing/2014/main" val="10004"/>
                  </a:ext>
                </a:extLst>
              </a:tr>
              <a:tr h="351055">
                <a:tc>
                  <a:txBody>
                    <a:bodyPr/>
                    <a:lstStyle/>
                    <a:p>
                      <a:pPr marL="0" marR="0" lvl="0" indent="0">
                        <a:lnSpc>
                          <a:spcPct val="115000"/>
                        </a:lnSpc>
                        <a:spcBef>
                          <a:spcPts val="0"/>
                        </a:spcBef>
                        <a:spcAft>
                          <a:spcPts val="0"/>
                        </a:spcAft>
                        <a:buFont typeface="+mj-lt"/>
                        <a:buNone/>
                      </a:pPr>
                      <a:r>
                        <a:rPr lang="en-GB" sz="900" dirty="0" smtClean="0">
                          <a:effectLst/>
                        </a:rPr>
                        <a:t>5.</a:t>
                      </a:r>
                      <a:r>
                        <a:rPr lang="en-GB" sz="9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964" marR="51964" marT="0" marB="0"/>
                </a:tc>
                <a:tc>
                  <a:txBody>
                    <a:bodyPr/>
                    <a:lstStyle/>
                    <a:p>
                      <a:pPr marL="0" marR="0">
                        <a:lnSpc>
                          <a:spcPct val="107000"/>
                        </a:lnSpc>
                        <a:spcBef>
                          <a:spcPts val="0"/>
                        </a:spcBef>
                        <a:spcAft>
                          <a:spcPts val="0"/>
                        </a:spcAft>
                      </a:pPr>
                      <a:r>
                        <a:rPr lang="en-GB" sz="2000" dirty="0">
                          <a:effectLst/>
                          <a:latin typeface="Arial" panose="020B0604020202020204" pitchFamily="34" charset="0"/>
                          <a:cs typeface="Arial" panose="020B0604020202020204" pitchFamily="34" charset="0"/>
                        </a:rPr>
                        <a:t>Issuing of IPFs as part of the First and Second Budget Call Circulars</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1964" marR="51964" marT="0" marB="0"/>
                </a:tc>
                <a:tc>
                  <a:txBody>
                    <a:bodyPr/>
                    <a:lstStyle/>
                    <a:p>
                      <a:pPr marL="0" marR="0">
                        <a:lnSpc>
                          <a:spcPct val="107000"/>
                        </a:lnSpc>
                        <a:spcBef>
                          <a:spcPts val="0"/>
                        </a:spcBef>
                        <a:spcAft>
                          <a:spcPts val="0"/>
                        </a:spcAft>
                      </a:pPr>
                      <a:r>
                        <a:rPr lang="en-GB" sz="2000" dirty="0" err="1">
                          <a:effectLst/>
                          <a:latin typeface="Arial" panose="020B0604020202020204" pitchFamily="34" charset="0"/>
                          <a:cs typeface="Arial" panose="020B0604020202020204" pitchFamily="34" charset="0"/>
                        </a:rPr>
                        <a:t>MoFPED</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1964" marR="51964" marT="0" marB="0"/>
                </a:tc>
                <a:extLst>
                  <a:ext uri="{0D108BD9-81ED-4DB2-BD59-A6C34878D82A}">
                    <a16:rowId xmlns:a16="http://schemas.microsoft.com/office/drawing/2014/main" val="10005"/>
                  </a:ext>
                </a:extLst>
              </a:tr>
              <a:tr h="490014">
                <a:tc>
                  <a:txBody>
                    <a:bodyPr/>
                    <a:lstStyle/>
                    <a:p>
                      <a:pPr marL="0" marR="0" lvl="0" indent="0">
                        <a:lnSpc>
                          <a:spcPct val="115000"/>
                        </a:lnSpc>
                        <a:spcBef>
                          <a:spcPts val="0"/>
                        </a:spcBef>
                        <a:spcAft>
                          <a:spcPts val="0"/>
                        </a:spcAft>
                        <a:buFont typeface="+mj-lt"/>
                        <a:buNone/>
                      </a:pPr>
                      <a:r>
                        <a:rPr lang="en-GB" sz="900" dirty="0" smtClean="0">
                          <a:effectLst/>
                        </a:rPr>
                        <a:t>6.</a:t>
                      </a:r>
                      <a:r>
                        <a:rPr lang="en-GB" sz="9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964" marR="51964" marT="0" marB="0"/>
                </a:tc>
                <a:tc>
                  <a:txBody>
                    <a:bodyPr/>
                    <a:lstStyle/>
                    <a:p>
                      <a:pPr marL="0" marR="0">
                        <a:lnSpc>
                          <a:spcPct val="107000"/>
                        </a:lnSpc>
                        <a:spcBef>
                          <a:spcPts val="0"/>
                        </a:spcBef>
                        <a:spcAft>
                          <a:spcPts val="0"/>
                        </a:spcAft>
                      </a:pPr>
                      <a:r>
                        <a:rPr lang="en-GB" sz="2000" dirty="0">
                          <a:effectLst/>
                          <a:latin typeface="Arial" panose="020B0604020202020204" pitchFamily="34" charset="0"/>
                          <a:cs typeface="Arial" panose="020B0604020202020204" pitchFamily="34" charset="0"/>
                        </a:rPr>
                        <a:t>Issuing of standard technical designs to ensure standard structures across the country as defined by </a:t>
                      </a:r>
                      <a:r>
                        <a:rPr lang="en-GB" sz="2000" dirty="0" smtClean="0">
                          <a:effectLst/>
                          <a:latin typeface="Arial" panose="020B0604020202020204" pitchFamily="34" charset="0"/>
                          <a:cs typeface="Arial" panose="020B0604020202020204" pitchFamily="34" charset="0"/>
                        </a:rPr>
                        <a:t>Line MDAs </a:t>
                      </a:r>
                      <a:r>
                        <a:rPr lang="en-GB" sz="2000" dirty="0">
                          <a:effectLst/>
                          <a:latin typeface="Arial" panose="020B0604020202020204" pitchFamily="34" charset="0"/>
                          <a:cs typeface="Arial" panose="020B0604020202020204" pitchFamily="34" charset="0"/>
                        </a:rPr>
                        <a:t>(in liaison with </a:t>
                      </a:r>
                      <a:r>
                        <a:rPr lang="en-GB" sz="2000" dirty="0" err="1">
                          <a:effectLst/>
                          <a:latin typeface="Arial" panose="020B0604020202020204" pitchFamily="34" charset="0"/>
                          <a:cs typeface="Arial" panose="020B0604020202020204" pitchFamily="34" charset="0"/>
                        </a:rPr>
                        <a:t>MoWT</a:t>
                      </a:r>
                      <a:r>
                        <a:rPr lang="en-GB" sz="2000" dirty="0">
                          <a:effectLst/>
                          <a:latin typeface="Arial" panose="020B0604020202020204" pitchFamily="34" charset="0"/>
                          <a:cs typeface="Arial" panose="020B0604020202020204" pitchFamily="34" charset="0"/>
                        </a:rPr>
                        <a:t> and MLHUD).</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1964" marR="51964" marT="0" marB="0"/>
                </a:tc>
                <a:tc>
                  <a:txBody>
                    <a:bodyPr/>
                    <a:lstStyle/>
                    <a:p>
                      <a:pPr marL="0" marR="0">
                        <a:lnSpc>
                          <a:spcPct val="107000"/>
                        </a:lnSpc>
                        <a:spcBef>
                          <a:spcPts val="0"/>
                        </a:spcBef>
                        <a:spcAft>
                          <a:spcPts val="0"/>
                        </a:spcAft>
                      </a:pPr>
                      <a:r>
                        <a:rPr lang="en-GB" sz="2000" dirty="0">
                          <a:effectLst/>
                          <a:latin typeface="Arial" panose="020B0604020202020204" pitchFamily="34" charset="0"/>
                          <a:cs typeface="Arial" panose="020B0604020202020204" pitchFamily="34" charset="0"/>
                        </a:rPr>
                        <a:t>MOLG </a:t>
                      </a:r>
                      <a:endParaRPr lang="en-US" sz="2000" dirty="0">
                        <a:effectLst/>
                        <a:latin typeface="Arial" panose="020B0604020202020204" pitchFamily="34" charset="0"/>
                        <a:cs typeface="Arial" panose="020B0604020202020204" pitchFamily="34" charset="0"/>
                      </a:endParaRPr>
                    </a:p>
                    <a:p>
                      <a:pPr marL="0" marR="0">
                        <a:lnSpc>
                          <a:spcPct val="107000"/>
                        </a:lnSpc>
                        <a:spcBef>
                          <a:spcPts val="0"/>
                        </a:spcBef>
                        <a:spcAft>
                          <a:spcPts val="0"/>
                        </a:spcAft>
                      </a:pPr>
                      <a:r>
                        <a:rPr lang="en-GB" sz="2000" dirty="0">
                          <a:effectLst/>
                          <a:latin typeface="Arial" panose="020B0604020202020204" pitchFamily="34" charset="0"/>
                          <a:cs typeface="Arial" panose="020B0604020202020204" pitchFamily="34" charset="0"/>
                        </a:rPr>
                        <a:t> </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1964" marR="51964" marT="0" marB="0"/>
                </a:tc>
                <a:extLst>
                  <a:ext uri="{0D108BD9-81ED-4DB2-BD59-A6C34878D82A}">
                    <a16:rowId xmlns:a16="http://schemas.microsoft.com/office/drawing/2014/main" val="10006"/>
                  </a:ext>
                </a:extLst>
              </a:tr>
              <a:tr h="490014">
                <a:tc>
                  <a:txBody>
                    <a:bodyPr/>
                    <a:lstStyle/>
                    <a:p>
                      <a:pPr marL="0" marR="0" lvl="0" indent="0">
                        <a:lnSpc>
                          <a:spcPct val="115000"/>
                        </a:lnSpc>
                        <a:spcBef>
                          <a:spcPts val="0"/>
                        </a:spcBef>
                        <a:spcAft>
                          <a:spcPts val="0"/>
                        </a:spcAft>
                        <a:buFont typeface="+mj-lt"/>
                        <a:buNone/>
                      </a:pPr>
                      <a:r>
                        <a:rPr lang="en-GB" sz="900" dirty="0" smtClean="0">
                          <a:effectLst/>
                        </a:rPr>
                        <a:t>7.</a:t>
                      </a:r>
                      <a:r>
                        <a:rPr lang="en-GB" sz="9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964" marR="51964" marT="0" marB="0"/>
                </a:tc>
                <a:tc>
                  <a:txBody>
                    <a:bodyPr/>
                    <a:lstStyle/>
                    <a:p>
                      <a:pPr marL="0" marR="0">
                        <a:lnSpc>
                          <a:spcPct val="107000"/>
                        </a:lnSpc>
                        <a:spcBef>
                          <a:spcPts val="0"/>
                        </a:spcBef>
                        <a:spcAft>
                          <a:spcPts val="0"/>
                        </a:spcAft>
                      </a:pPr>
                      <a:r>
                        <a:rPr lang="en-GB" sz="2000" dirty="0">
                          <a:effectLst/>
                          <a:latin typeface="Arial" panose="020B0604020202020204" pitchFamily="34" charset="0"/>
                          <a:cs typeface="Arial" panose="020B0604020202020204" pitchFamily="34" charset="0"/>
                        </a:rPr>
                        <a:t>Assessing LG </a:t>
                      </a:r>
                      <a:r>
                        <a:rPr lang="en-GB" sz="2000" dirty="0" err="1">
                          <a:effectLst/>
                          <a:latin typeface="Arial" panose="020B0604020202020204" pitchFamily="34" charset="0"/>
                          <a:cs typeface="Arial" panose="020B0604020202020204" pitchFamily="34" charset="0"/>
                        </a:rPr>
                        <a:t>Workplans</a:t>
                      </a:r>
                      <a:r>
                        <a:rPr lang="en-GB" sz="2000" dirty="0">
                          <a:effectLst/>
                          <a:latin typeface="Arial" panose="020B0604020202020204" pitchFamily="34" charset="0"/>
                          <a:cs typeface="Arial" panose="020B0604020202020204" pitchFamily="34" charset="0"/>
                        </a:rPr>
                        <a:t> and Budgets to establish whether they comply to the guidelines and provide feedback for corrective actions to LGs</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1964" marR="51964" marT="0" marB="0"/>
                </a:tc>
                <a:tc>
                  <a:txBody>
                    <a:bodyPr/>
                    <a:lstStyle/>
                    <a:p>
                      <a:pPr marL="0" marR="0">
                        <a:lnSpc>
                          <a:spcPct val="107000"/>
                        </a:lnSpc>
                        <a:spcBef>
                          <a:spcPts val="0"/>
                        </a:spcBef>
                        <a:spcAft>
                          <a:spcPts val="0"/>
                        </a:spcAft>
                      </a:pPr>
                      <a:r>
                        <a:rPr lang="en-GB" sz="2000" dirty="0">
                          <a:effectLst/>
                          <a:latin typeface="Arial" panose="020B0604020202020204" pitchFamily="34" charset="0"/>
                          <a:cs typeface="Arial" panose="020B0604020202020204" pitchFamily="34" charset="0"/>
                        </a:rPr>
                        <a:t>MOLG w. DDEG Task Force</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1964" marR="51964" marT="0" marB="0"/>
                </a:tc>
                <a:extLst>
                  <a:ext uri="{0D108BD9-81ED-4DB2-BD59-A6C34878D82A}">
                    <a16:rowId xmlns:a16="http://schemas.microsoft.com/office/drawing/2014/main" val="10007"/>
                  </a:ext>
                </a:extLst>
              </a:tr>
              <a:tr h="351055">
                <a:tc>
                  <a:txBody>
                    <a:bodyPr/>
                    <a:lstStyle/>
                    <a:p>
                      <a:pPr marL="0" marR="0" lvl="0" indent="0">
                        <a:lnSpc>
                          <a:spcPct val="115000"/>
                        </a:lnSpc>
                        <a:spcBef>
                          <a:spcPts val="0"/>
                        </a:spcBef>
                        <a:spcAft>
                          <a:spcPts val="0"/>
                        </a:spcAft>
                        <a:buFont typeface="+mj-lt"/>
                        <a:buNone/>
                      </a:pPr>
                      <a:r>
                        <a:rPr lang="en-GB" sz="900" dirty="0" smtClean="0">
                          <a:effectLst/>
                        </a:rPr>
                        <a:t>8.</a:t>
                      </a:r>
                      <a:r>
                        <a:rPr lang="en-GB" sz="9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964" marR="51964" marT="0" marB="0"/>
                </a:tc>
                <a:tc>
                  <a:txBody>
                    <a:bodyPr/>
                    <a:lstStyle/>
                    <a:p>
                      <a:pPr marL="0" marR="0">
                        <a:lnSpc>
                          <a:spcPct val="107000"/>
                        </a:lnSpc>
                        <a:spcBef>
                          <a:spcPts val="0"/>
                        </a:spcBef>
                        <a:spcAft>
                          <a:spcPts val="0"/>
                        </a:spcAft>
                      </a:pPr>
                      <a:r>
                        <a:rPr lang="en-GB" sz="2000" dirty="0">
                          <a:effectLst/>
                          <a:latin typeface="Arial" panose="020B0604020202020204" pitchFamily="34" charset="0"/>
                          <a:cs typeface="Arial" panose="020B0604020202020204" pitchFamily="34" charset="0"/>
                        </a:rPr>
                        <a:t>Monitoring LGs to establish whether they comply with the guidelines during implementation </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1964" marR="51964" marT="0" marB="0"/>
                </a:tc>
                <a:tc>
                  <a:txBody>
                    <a:bodyPr/>
                    <a:lstStyle/>
                    <a:p>
                      <a:pPr marL="0" marR="0">
                        <a:lnSpc>
                          <a:spcPct val="107000"/>
                        </a:lnSpc>
                        <a:spcBef>
                          <a:spcPts val="0"/>
                        </a:spcBef>
                        <a:spcAft>
                          <a:spcPts val="0"/>
                        </a:spcAft>
                      </a:pPr>
                      <a:r>
                        <a:rPr lang="en-GB" sz="2000" dirty="0">
                          <a:effectLst/>
                          <a:latin typeface="Arial" panose="020B0604020202020204" pitchFamily="34" charset="0"/>
                          <a:cs typeface="Arial" panose="020B0604020202020204" pitchFamily="34" charset="0"/>
                        </a:rPr>
                        <a:t>DDEG Task Force</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1964" marR="51964" marT="0" marB="0"/>
                </a:tc>
                <a:extLst>
                  <a:ext uri="{0D108BD9-81ED-4DB2-BD59-A6C34878D82A}">
                    <a16:rowId xmlns:a16="http://schemas.microsoft.com/office/drawing/2014/main" val="10008"/>
                  </a:ext>
                </a:extLst>
              </a:tr>
              <a:tr h="351055">
                <a:tc>
                  <a:txBody>
                    <a:bodyPr/>
                    <a:lstStyle/>
                    <a:p>
                      <a:pPr marL="0" marR="0" lvl="0" indent="0">
                        <a:lnSpc>
                          <a:spcPct val="115000"/>
                        </a:lnSpc>
                        <a:spcBef>
                          <a:spcPts val="0"/>
                        </a:spcBef>
                        <a:spcAft>
                          <a:spcPts val="0"/>
                        </a:spcAft>
                        <a:buFont typeface="+mj-lt"/>
                        <a:buNone/>
                      </a:pPr>
                      <a:r>
                        <a:rPr lang="en-GB" sz="900" dirty="0" smtClean="0">
                          <a:effectLst/>
                        </a:rPr>
                        <a:t>9.</a:t>
                      </a:r>
                      <a:r>
                        <a:rPr lang="en-GB" sz="9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964" marR="51964" marT="0" marB="0"/>
                </a:tc>
                <a:tc>
                  <a:txBody>
                    <a:bodyPr/>
                    <a:lstStyle/>
                    <a:p>
                      <a:pPr marL="0" marR="0">
                        <a:lnSpc>
                          <a:spcPct val="107000"/>
                        </a:lnSpc>
                        <a:spcBef>
                          <a:spcPts val="0"/>
                        </a:spcBef>
                        <a:spcAft>
                          <a:spcPts val="0"/>
                        </a:spcAft>
                      </a:pPr>
                      <a:r>
                        <a:rPr lang="en-GB" sz="2000" dirty="0">
                          <a:effectLst/>
                          <a:latin typeface="Arial" panose="020B0604020202020204" pitchFamily="34" charset="0"/>
                          <a:cs typeface="Arial" panose="020B0604020202020204" pitchFamily="34" charset="0"/>
                        </a:rPr>
                        <a:t>Analyse LG reports (i) PBS and (ii) specific progress reports from </a:t>
                      </a:r>
                      <a:r>
                        <a:rPr lang="en-GB" sz="2000" dirty="0" smtClean="0">
                          <a:effectLst/>
                          <a:latin typeface="Arial" panose="020B0604020202020204" pitchFamily="34" charset="0"/>
                          <a:cs typeface="Arial" panose="020B0604020202020204" pitchFamily="34" charset="0"/>
                        </a:rPr>
                        <a:t>LGs</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1964" marR="51964" marT="0" marB="0"/>
                </a:tc>
                <a:tc>
                  <a:txBody>
                    <a:bodyPr/>
                    <a:lstStyle/>
                    <a:p>
                      <a:pPr marL="0" marR="0">
                        <a:lnSpc>
                          <a:spcPct val="107000"/>
                        </a:lnSpc>
                        <a:spcBef>
                          <a:spcPts val="0"/>
                        </a:spcBef>
                        <a:spcAft>
                          <a:spcPts val="0"/>
                        </a:spcAft>
                      </a:pPr>
                      <a:r>
                        <a:rPr lang="en-GB" sz="2000" dirty="0">
                          <a:effectLst/>
                          <a:latin typeface="Arial" panose="020B0604020202020204" pitchFamily="34" charset="0"/>
                          <a:cs typeface="Arial" panose="020B0604020202020204" pitchFamily="34" charset="0"/>
                        </a:rPr>
                        <a:t>MOLG</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1964" marR="51964" marT="0" marB="0"/>
                </a:tc>
                <a:extLst>
                  <a:ext uri="{0D108BD9-81ED-4DB2-BD59-A6C34878D82A}">
                    <a16:rowId xmlns:a16="http://schemas.microsoft.com/office/drawing/2014/main" val="10009"/>
                  </a:ext>
                </a:extLst>
              </a:tr>
              <a:tr h="351055">
                <a:tc>
                  <a:txBody>
                    <a:bodyPr/>
                    <a:lstStyle/>
                    <a:p>
                      <a:pPr marL="342900" marR="0" lvl="0" indent="-342900">
                        <a:lnSpc>
                          <a:spcPct val="115000"/>
                        </a:lnSpc>
                        <a:spcBef>
                          <a:spcPts val="0"/>
                        </a:spcBef>
                        <a:spcAft>
                          <a:spcPts val="0"/>
                        </a:spcAft>
                        <a:buFont typeface="+mj-lt"/>
                        <a:buAutoNum type="arabicPeriod"/>
                      </a:pPr>
                      <a:r>
                        <a:rPr lang="en-GB" sz="900">
                          <a:effectLst/>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964" marR="51964" marT="0" marB="0"/>
                </a:tc>
                <a:tc>
                  <a:txBody>
                    <a:bodyPr/>
                    <a:lstStyle/>
                    <a:p>
                      <a:pPr marL="0" marR="0">
                        <a:lnSpc>
                          <a:spcPct val="107000"/>
                        </a:lnSpc>
                        <a:spcBef>
                          <a:spcPts val="0"/>
                        </a:spcBef>
                        <a:spcAft>
                          <a:spcPts val="0"/>
                        </a:spcAft>
                      </a:pPr>
                      <a:r>
                        <a:rPr lang="en-GB" sz="2000">
                          <a:effectLst/>
                          <a:latin typeface="Arial" panose="020B0604020202020204" pitchFamily="34" charset="0"/>
                          <a:cs typeface="Arial" panose="020B0604020202020204" pitchFamily="34" charset="0"/>
                        </a:rPr>
                        <a:t>Providing performance improvement support to address areas of underperformance.</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51964" marR="51964" marT="0" marB="0"/>
                </a:tc>
                <a:tc>
                  <a:txBody>
                    <a:bodyPr/>
                    <a:lstStyle/>
                    <a:p>
                      <a:pPr marL="0" marR="0">
                        <a:lnSpc>
                          <a:spcPct val="107000"/>
                        </a:lnSpc>
                        <a:spcBef>
                          <a:spcPts val="0"/>
                        </a:spcBef>
                        <a:spcAft>
                          <a:spcPts val="0"/>
                        </a:spcAft>
                      </a:pPr>
                      <a:r>
                        <a:rPr lang="en-GB" sz="2000" dirty="0">
                          <a:effectLst/>
                          <a:latin typeface="Arial" panose="020B0604020202020204" pitchFamily="34" charset="0"/>
                          <a:cs typeface="Arial" panose="020B0604020202020204" pitchFamily="34" charset="0"/>
                        </a:rPr>
                        <a:t>PIP Task Force</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1964" marR="51964" marT="0" marB="0"/>
                </a:tc>
                <a:extLst>
                  <a:ext uri="{0D108BD9-81ED-4DB2-BD59-A6C34878D82A}">
                    <a16:rowId xmlns:a16="http://schemas.microsoft.com/office/drawing/2014/main" val="10010"/>
                  </a:ext>
                </a:extLst>
              </a:tr>
              <a:tr h="653353">
                <a:tc>
                  <a:txBody>
                    <a:bodyPr/>
                    <a:lstStyle/>
                    <a:p>
                      <a:pPr marL="342900" marR="0" lvl="0" indent="-342900">
                        <a:lnSpc>
                          <a:spcPct val="115000"/>
                        </a:lnSpc>
                        <a:spcBef>
                          <a:spcPts val="0"/>
                        </a:spcBef>
                        <a:spcAft>
                          <a:spcPts val="0"/>
                        </a:spcAft>
                        <a:buFont typeface="+mj-lt"/>
                        <a:buAutoNum type="arabicPeriod"/>
                      </a:pPr>
                      <a:r>
                        <a:rPr lang="en-GB" sz="900">
                          <a:effectLst/>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964" marR="51964" marT="0" marB="0"/>
                </a:tc>
                <a:tc>
                  <a:txBody>
                    <a:bodyPr/>
                    <a:lstStyle/>
                    <a:p>
                      <a:pPr marL="0" marR="0">
                        <a:lnSpc>
                          <a:spcPct val="107000"/>
                        </a:lnSpc>
                        <a:spcBef>
                          <a:spcPts val="0"/>
                        </a:spcBef>
                        <a:spcAft>
                          <a:spcPts val="0"/>
                        </a:spcAft>
                      </a:pPr>
                      <a:r>
                        <a:rPr lang="en-GB" sz="2000">
                          <a:effectLst/>
                          <a:latin typeface="Arial" panose="020B0604020202020204" pitchFamily="34" charset="0"/>
                          <a:cs typeface="Arial" panose="020B0604020202020204" pitchFamily="34" charset="0"/>
                        </a:rPr>
                        <a:t>Monitoring the output, outcomes and impact of DDEG funds to service delivery, employment and incomes.</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51964" marR="51964" marT="0" marB="0"/>
                </a:tc>
                <a:tc>
                  <a:txBody>
                    <a:bodyPr/>
                    <a:lstStyle/>
                    <a:p>
                      <a:pPr marL="0" marR="0">
                        <a:lnSpc>
                          <a:spcPct val="107000"/>
                        </a:lnSpc>
                        <a:spcBef>
                          <a:spcPts val="0"/>
                        </a:spcBef>
                        <a:spcAft>
                          <a:spcPts val="0"/>
                        </a:spcAft>
                      </a:pPr>
                      <a:r>
                        <a:rPr lang="en-GB" sz="2000" dirty="0">
                          <a:effectLst/>
                          <a:latin typeface="Arial" panose="020B0604020202020204" pitchFamily="34" charset="0"/>
                          <a:cs typeface="Arial" panose="020B0604020202020204" pitchFamily="34" charset="0"/>
                        </a:rPr>
                        <a:t>DDEG Task Force (through commissioned studies)</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1964" marR="51964" marT="0" marB="0"/>
                </a:tc>
                <a:extLst>
                  <a:ext uri="{0D108BD9-81ED-4DB2-BD59-A6C34878D82A}">
                    <a16:rowId xmlns:a16="http://schemas.microsoft.com/office/drawing/2014/main" val="10011"/>
                  </a:ext>
                </a:extLst>
              </a:tr>
            </a:tbl>
          </a:graphicData>
        </a:graphic>
      </p:graphicFrame>
      <p:sp>
        <p:nvSpPr>
          <p:cNvPr id="3" name="Slide Number Placeholder 2"/>
          <p:cNvSpPr>
            <a:spLocks noGrp="1"/>
          </p:cNvSpPr>
          <p:nvPr>
            <p:ph type="sldNum" sz="quarter" idx="12"/>
          </p:nvPr>
        </p:nvSpPr>
        <p:spPr/>
        <p:txBody>
          <a:bodyPr/>
          <a:lstStyle/>
          <a:p>
            <a:fld id="{52A4F15D-8E49-495E-8C38-B6C68B07BE1E}" type="slidenum">
              <a:rPr lang="en-GB" smtClean="0"/>
              <a:t>4</a:t>
            </a:fld>
            <a:endParaRPr lang="en-GB"/>
          </a:p>
        </p:txBody>
      </p:sp>
    </p:spTree>
    <p:extLst>
      <p:ext uri="{BB962C8B-B14F-4D97-AF65-F5344CB8AC3E}">
        <p14:creationId xmlns:p14="http://schemas.microsoft.com/office/powerpoint/2010/main" val="697777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Emerging Issues</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algn="just">
              <a:buFont typeface="Wingdings" panose="05000000000000000000" pitchFamily="2" charset="2"/>
              <a:buChar char="q"/>
            </a:pPr>
            <a:r>
              <a:rPr lang="en-US" dirty="0" smtClean="0">
                <a:latin typeface="Arial" panose="020B0604020202020204" pitchFamily="34" charset="0"/>
                <a:cs typeface="Arial" panose="020B0604020202020204" pitchFamily="34" charset="0"/>
              </a:rPr>
              <a:t>The LGA has been amended to provide for operationalization of Cities and planned creation of new Administrative units.</a:t>
            </a:r>
          </a:p>
          <a:p>
            <a:pPr algn="just">
              <a:buFont typeface="Wingdings" panose="05000000000000000000" pitchFamily="2" charset="2"/>
              <a:buChar char="q"/>
            </a:pPr>
            <a:r>
              <a:rPr lang="en-US" dirty="0" smtClean="0">
                <a:latin typeface="Arial" panose="020B0604020202020204" pitchFamily="34" charset="0"/>
                <a:cs typeface="Arial" panose="020B0604020202020204" pitchFamily="34" charset="0"/>
              </a:rPr>
              <a:t>The Parish model will be implemented and as such Parish/Ward Development Committees will be revitalized and Project Management Committees at Parish level  will be constituted for every project to be implemented in a Parish</a:t>
            </a:r>
          </a:p>
          <a:p>
            <a:pPr algn="just">
              <a:buFont typeface="Wingdings" panose="05000000000000000000" pitchFamily="2" charset="2"/>
              <a:buChar char="q"/>
            </a:pPr>
            <a:r>
              <a:rPr lang="en-US" dirty="0">
                <a:latin typeface="Arial" panose="020B0604020202020204" pitchFamily="34" charset="0"/>
                <a:cs typeface="Arial" panose="020B0604020202020204" pitchFamily="34" charset="0"/>
              </a:rPr>
              <a:t>Votes for the Cities have been created </a:t>
            </a:r>
            <a:r>
              <a:rPr lang="en-US" dirty="0" smtClean="0">
                <a:latin typeface="Arial" panose="020B0604020202020204" pitchFamily="34" charset="0"/>
                <a:cs typeface="Arial" panose="020B0604020202020204" pitchFamily="34" charset="0"/>
              </a:rPr>
              <a:t>Currently </a:t>
            </a:r>
            <a:r>
              <a:rPr lang="en-US" dirty="0">
                <a:latin typeface="Arial" panose="020B0604020202020204" pitchFamily="34" charset="0"/>
                <a:cs typeface="Arial" panose="020B0604020202020204" pitchFamily="34" charset="0"/>
              </a:rPr>
              <a:t>the 10 Cities are financed under the Modalities of the Municipalities and the consolidated budgets of the annexed areas that formed the Total geographical boundaries of the </a:t>
            </a:r>
            <a:r>
              <a:rPr lang="en-US" dirty="0" smtClean="0">
                <a:latin typeface="Arial" panose="020B0604020202020204" pitchFamily="34" charset="0"/>
                <a:cs typeface="Arial" panose="020B0604020202020204" pitchFamily="34" charset="0"/>
              </a:rPr>
              <a:t>Cities.</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52A4F15D-8E49-495E-8C38-B6C68B07BE1E}" type="slidenum">
              <a:rPr lang="en-GB" smtClean="0"/>
              <a:t>40</a:t>
            </a:fld>
            <a:endParaRPr lang="en-GB"/>
          </a:p>
        </p:txBody>
      </p:sp>
    </p:spTree>
    <p:extLst>
      <p:ext uri="{BB962C8B-B14F-4D97-AF65-F5344CB8AC3E}">
        <p14:creationId xmlns:p14="http://schemas.microsoft.com/office/powerpoint/2010/main" val="35132538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Emerging Issues</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r>
              <a:rPr lang="en-US" sz="3200" dirty="0" smtClean="0">
                <a:latin typeface="Arial" panose="020B0604020202020204" pitchFamily="34" charset="0"/>
                <a:cs typeface="Arial" panose="020B0604020202020204" pitchFamily="34" charset="0"/>
              </a:rPr>
              <a:t>The MATIP 2 Markets under construction, will be managed and maintained by Urban Councils, guidelines to resettle vendors, operate and maintain these markets have been finalized and shared with beneficiary urban councils.</a:t>
            </a:r>
          </a:p>
          <a:p>
            <a:pPr>
              <a:buFont typeface="Wingdings" panose="05000000000000000000" pitchFamily="2" charset="2"/>
              <a:buChar char="q"/>
            </a:pPr>
            <a:r>
              <a:rPr lang="en-US" sz="3200" dirty="0" smtClean="0">
                <a:latin typeface="Arial" panose="020B0604020202020204" pitchFamily="34" charset="0"/>
                <a:cs typeface="Arial" panose="020B0604020202020204" pitchFamily="34" charset="0"/>
              </a:rPr>
              <a:t>The </a:t>
            </a:r>
            <a:r>
              <a:rPr lang="en-US" sz="3200" dirty="0">
                <a:latin typeface="Arial" panose="020B0604020202020204" pitchFamily="34" charset="0"/>
                <a:cs typeface="Arial" panose="020B0604020202020204" pitchFamily="34" charset="0"/>
              </a:rPr>
              <a:t>management </a:t>
            </a:r>
            <a:r>
              <a:rPr lang="en-US" sz="3200" dirty="0" smtClean="0">
                <a:latin typeface="Arial" panose="020B0604020202020204" pitchFamily="34" charset="0"/>
                <a:cs typeface="Arial" panose="020B0604020202020204" pitchFamily="34" charset="0"/>
              </a:rPr>
              <a:t> of the high level value addition facilities in the following markets </a:t>
            </a:r>
            <a:r>
              <a:rPr lang="en-US" sz="3200" dirty="0" err="1" smtClean="0">
                <a:latin typeface="Arial" panose="020B0604020202020204" pitchFamily="34" charset="0"/>
                <a:cs typeface="Arial" panose="020B0604020202020204" pitchFamily="34" charset="0"/>
              </a:rPr>
              <a:t>Soroti</a:t>
            </a:r>
            <a:r>
              <a:rPr lang="en-US" sz="3200" dirty="0" smtClean="0">
                <a:latin typeface="Arial" panose="020B0604020202020204" pitchFamily="34" charset="0"/>
                <a:cs typeface="Arial" panose="020B0604020202020204" pitchFamily="34" charset="0"/>
              </a:rPr>
              <a:t>, </a:t>
            </a:r>
            <a:r>
              <a:rPr lang="en-US" sz="3200" dirty="0" err="1" smtClean="0">
                <a:latin typeface="Arial" panose="020B0604020202020204" pitchFamily="34" charset="0"/>
                <a:cs typeface="Arial" panose="020B0604020202020204" pitchFamily="34" charset="0"/>
              </a:rPr>
              <a:t>Busia</a:t>
            </a:r>
            <a:r>
              <a:rPr lang="en-US" sz="3200" dirty="0" smtClean="0">
                <a:latin typeface="Arial" panose="020B0604020202020204" pitchFamily="34" charset="0"/>
                <a:cs typeface="Arial" panose="020B0604020202020204" pitchFamily="34" charset="0"/>
              </a:rPr>
              <a:t> and </a:t>
            </a:r>
            <a:r>
              <a:rPr lang="en-US" sz="3200" dirty="0" err="1" smtClean="0">
                <a:latin typeface="Arial" panose="020B0604020202020204" pitchFamily="34" charset="0"/>
                <a:cs typeface="Arial" panose="020B0604020202020204" pitchFamily="34" charset="0"/>
              </a:rPr>
              <a:t>Arua</a:t>
            </a:r>
            <a:r>
              <a:rPr lang="en-US" sz="3200" dirty="0" smtClean="0">
                <a:latin typeface="Arial" panose="020B0604020202020204" pitchFamily="34" charset="0"/>
                <a:cs typeface="Arial" panose="020B0604020202020204" pitchFamily="34" charset="0"/>
              </a:rPr>
              <a:t> will be tendered out to private operators under the PPP arrangement.</a:t>
            </a:r>
            <a:endParaRPr lang="en-US" sz="3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52A4F15D-8E49-495E-8C38-B6C68B07BE1E}" type="slidenum">
              <a:rPr lang="en-GB" smtClean="0"/>
              <a:t>41</a:t>
            </a:fld>
            <a:endParaRPr lang="en-GB"/>
          </a:p>
        </p:txBody>
      </p:sp>
    </p:spTree>
    <p:extLst>
      <p:ext uri="{BB962C8B-B14F-4D97-AF65-F5344CB8AC3E}">
        <p14:creationId xmlns:p14="http://schemas.microsoft.com/office/powerpoint/2010/main" val="279193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1800-CF94-4335-A955-D9BC0BEEAD4F}"/>
              </a:ext>
            </a:extLst>
          </p:cNvPr>
          <p:cNvSpPr>
            <a:spLocks noGrp="1"/>
          </p:cNvSpPr>
          <p:nvPr>
            <p:ph type="title"/>
          </p:nvPr>
        </p:nvSpPr>
        <p:spPr>
          <a:xfrm>
            <a:off x="838200" y="224446"/>
            <a:ext cx="10515600" cy="637836"/>
          </a:xfrm>
        </p:spPr>
        <p:txBody>
          <a:bodyPr>
            <a:noAutofit/>
          </a:bodyPr>
          <a:lstStyle/>
          <a:p>
            <a:pPr algn="ctr"/>
            <a:r>
              <a:rPr lang="en-US" sz="4000" b="1" dirty="0" smtClean="0">
                <a:latin typeface="Arial" panose="020B0604020202020204" pitchFamily="34" charset="0"/>
                <a:cs typeface="Arial" panose="020B0604020202020204" pitchFamily="34" charset="0"/>
              </a:rPr>
              <a:t>Key highlights in the  DDEG </a:t>
            </a:r>
            <a:r>
              <a:rPr lang="en-US" sz="4000" b="1" dirty="0">
                <a:latin typeface="Arial" panose="020B0604020202020204" pitchFamily="34" charset="0"/>
                <a:cs typeface="Arial" panose="020B0604020202020204" pitchFamily="34" charset="0"/>
              </a:rPr>
              <a:t>guidelines </a:t>
            </a:r>
            <a:r>
              <a:rPr lang="en-US" sz="4000" b="1" dirty="0" smtClean="0">
                <a:latin typeface="Arial" panose="020B0604020202020204" pitchFamily="34" charset="0"/>
                <a:cs typeface="Arial" panose="020B0604020202020204" pitchFamily="34" charset="0"/>
              </a:rPr>
              <a:t>for FY2021/22</a:t>
            </a:r>
            <a:endParaRPr lang="en-US" sz="40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1F4380F-19B6-48A4-BCEB-B268A91DE549}"/>
              </a:ext>
            </a:extLst>
          </p:cNvPr>
          <p:cNvSpPr>
            <a:spLocks noGrp="1"/>
          </p:cNvSpPr>
          <p:nvPr>
            <p:ph idx="1"/>
          </p:nvPr>
        </p:nvSpPr>
        <p:spPr>
          <a:xfrm>
            <a:off x="359229" y="1730829"/>
            <a:ext cx="11584241" cy="5127170"/>
          </a:xfrm>
        </p:spPr>
        <p:txBody>
          <a:bodyPr>
            <a:normAutofit fontScale="92500" lnSpcReduction="10000"/>
          </a:bodyPr>
          <a:lstStyle/>
          <a:p>
            <a:pPr lvl="1">
              <a:buFont typeface="Wingdings" panose="05000000000000000000" pitchFamily="2" charset="2"/>
              <a:buChar char="q"/>
            </a:pPr>
            <a:r>
              <a:rPr lang="en-US" sz="3200" dirty="0" smtClean="0">
                <a:latin typeface="Arial" panose="020B0604020202020204" pitchFamily="34" charset="0"/>
                <a:cs typeface="Arial" panose="020B0604020202020204" pitchFamily="34" charset="0"/>
              </a:rPr>
              <a:t>Allocation of 30% of the 10% of the parish development  funding to operationalization of the Parish Development Committees(PDCs) or </a:t>
            </a:r>
            <a:r>
              <a:rPr lang="en-US" sz="3200" dirty="0">
                <a:latin typeface="Arial" panose="020B0604020202020204" pitchFamily="34" charset="0"/>
                <a:cs typeface="Arial" panose="020B0604020202020204" pitchFamily="34" charset="0"/>
              </a:rPr>
              <a:t>Ward Development </a:t>
            </a:r>
            <a:r>
              <a:rPr lang="en-US" sz="3200" dirty="0" smtClean="0">
                <a:latin typeface="Arial" panose="020B0604020202020204" pitchFamily="34" charset="0"/>
                <a:cs typeface="Arial" panose="020B0604020202020204" pitchFamily="34" charset="0"/>
              </a:rPr>
              <a:t>Committees(WDCs</a:t>
            </a:r>
            <a:r>
              <a:rPr lang="en-US" sz="3200" dirty="0">
                <a:latin typeface="Arial" panose="020B0604020202020204" pitchFamily="34" charset="0"/>
                <a:cs typeface="Arial" panose="020B0604020202020204" pitchFamily="34" charset="0"/>
              </a:rPr>
              <a:t>) </a:t>
            </a:r>
            <a:r>
              <a:rPr lang="en-US" sz="3200" dirty="0" smtClean="0">
                <a:latin typeface="Arial" panose="020B0604020202020204" pitchFamily="34" charset="0"/>
                <a:cs typeface="Arial" panose="020B0604020202020204" pitchFamily="34" charset="0"/>
              </a:rPr>
              <a:t>and 70% to the Parish chief</a:t>
            </a:r>
          </a:p>
          <a:p>
            <a:pPr lvl="1">
              <a:buFont typeface="Wingdings" panose="05000000000000000000" pitchFamily="2" charset="2"/>
              <a:buChar char="q"/>
            </a:pPr>
            <a:r>
              <a:rPr lang="en-GB" sz="3200" dirty="0">
                <a:latin typeface="Arial" panose="020B0604020202020204" pitchFamily="34" charset="0"/>
                <a:cs typeface="Arial" panose="020B0604020202020204" pitchFamily="34" charset="0"/>
              </a:rPr>
              <a:t>Allocation of </a:t>
            </a:r>
            <a:r>
              <a:rPr lang="en-GB" sz="3200" dirty="0" smtClean="0">
                <a:latin typeface="Arial" panose="020B0604020202020204" pitchFamily="34" charset="0"/>
                <a:cs typeface="Arial" panose="020B0604020202020204" pitchFamily="34" charset="0"/>
              </a:rPr>
              <a:t>1% of the 10%  </a:t>
            </a:r>
            <a:r>
              <a:rPr lang="en-GB" sz="3200" dirty="0">
                <a:latin typeface="Arial" panose="020B0604020202020204" pitchFamily="34" charset="0"/>
                <a:cs typeface="Arial" panose="020B0604020202020204" pitchFamily="34" charset="0"/>
              </a:rPr>
              <a:t>of </a:t>
            </a:r>
            <a:r>
              <a:rPr lang="en-GB" sz="3200" dirty="0" smtClean="0">
                <a:latin typeface="Arial" panose="020B0604020202020204" pitchFamily="34" charset="0"/>
                <a:cs typeface="Arial" panose="020B0604020202020204" pitchFamily="34" charset="0"/>
              </a:rPr>
              <a:t>the Investment </a:t>
            </a:r>
            <a:r>
              <a:rPr lang="en-GB" sz="3200" dirty="0">
                <a:latin typeface="Arial" panose="020B0604020202020204" pitchFamily="34" charset="0"/>
                <a:cs typeface="Arial" panose="020B0604020202020204" pitchFamily="34" charset="0"/>
              </a:rPr>
              <a:t>Servicing </a:t>
            </a:r>
            <a:r>
              <a:rPr lang="en-GB" sz="3200" dirty="0" smtClean="0">
                <a:latin typeface="Arial" panose="020B0604020202020204" pitchFamily="34" charset="0"/>
                <a:cs typeface="Arial" panose="020B0604020202020204" pitchFamily="34" charset="0"/>
              </a:rPr>
              <a:t>Costs and Monitoring costs  </a:t>
            </a:r>
            <a:r>
              <a:rPr lang="en-GB" sz="3200" dirty="0">
                <a:latin typeface="Arial" panose="020B0604020202020204" pitchFamily="34" charset="0"/>
                <a:cs typeface="Arial" panose="020B0604020202020204" pitchFamily="34" charset="0"/>
              </a:rPr>
              <a:t>to the Project Management Committees at </a:t>
            </a:r>
            <a:r>
              <a:rPr lang="en-GB" sz="3200" dirty="0" smtClean="0">
                <a:latin typeface="Arial" panose="020B0604020202020204" pitchFamily="34" charset="0"/>
                <a:cs typeface="Arial" panose="020B0604020202020204" pitchFamily="34" charset="0"/>
              </a:rPr>
              <a:t>Parish/Ward </a:t>
            </a:r>
            <a:r>
              <a:rPr lang="en-GB" sz="3200" dirty="0">
                <a:latin typeface="Arial" panose="020B0604020202020204" pitchFamily="34" charset="0"/>
                <a:cs typeface="Arial" panose="020B0604020202020204" pitchFamily="34" charset="0"/>
              </a:rPr>
              <a:t>level </a:t>
            </a:r>
            <a:r>
              <a:rPr lang="en-GB" sz="3200" dirty="0" smtClean="0">
                <a:latin typeface="Arial" panose="020B0604020202020204" pitchFamily="34" charset="0"/>
                <a:cs typeface="Arial" panose="020B0604020202020204" pitchFamily="34" charset="0"/>
              </a:rPr>
              <a:t>. Number of PMC Members should not exceed 7</a:t>
            </a:r>
            <a:r>
              <a:rPr lang="en-GB" sz="3200" b="1" i="1" dirty="0" smtClean="0">
                <a:latin typeface="Arial" panose="020B0604020202020204" pitchFamily="34" charset="0"/>
                <a:cs typeface="Arial" panose="020B0604020202020204" pitchFamily="34" charset="0"/>
              </a:rPr>
              <a:t>.(Guidelines on operationalization of PDCs/WDCs and PMCs will be issued to all LGs)</a:t>
            </a:r>
          </a:p>
          <a:p>
            <a:pPr lvl="1">
              <a:buFont typeface="Wingdings" panose="05000000000000000000" pitchFamily="2" charset="2"/>
              <a:buChar char="q"/>
            </a:pPr>
            <a:r>
              <a:rPr lang="en-GB" sz="3200" dirty="0" smtClean="0">
                <a:latin typeface="Arial" panose="020B0604020202020204" pitchFamily="34" charset="0"/>
                <a:cs typeface="Arial" panose="020B0604020202020204" pitchFamily="34" charset="0"/>
              </a:rPr>
              <a:t>Livelihood component in the DDEG has been removed because of introduction of new programmes including </a:t>
            </a:r>
            <a:r>
              <a:rPr lang="en-GB" sz="3200" b="1" i="1" dirty="0" err="1" smtClean="0">
                <a:latin typeface="Arial" panose="020B0604020202020204" pitchFamily="34" charset="0"/>
                <a:cs typeface="Arial" panose="020B0604020202020204" pitchFamily="34" charset="0"/>
              </a:rPr>
              <a:t>Emyooga</a:t>
            </a:r>
            <a:r>
              <a:rPr lang="en-GB" sz="3200" dirty="0" smtClean="0">
                <a:latin typeface="Arial" panose="020B0604020202020204" pitchFamily="34" charset="0"/>
                <a:cs typeface="Arial" panose="020B0604020202020204" pitchFamily="34" charset="0"/>
              </a:rPr>
              <a:t>.</a:t>
            </a:r>
            <a:endParaRPr lang="en-GB" sz="3200" dirty="0">
              <a:latin typeface="Arial" panose="020B0604020202020204" pitchFamily="34" charset="0"/>
              <a:cs typeface="Arial" panose="020B0604020202020204" pitchFamily="34" charset="0"/>
            </a:endParaRPr>
          </a:p>
          <a:p>
            <a:pPr marL="457200" lvl="1" indent="0">
              <a:buNone/>
            </a:pPr>
            <a:endParaRPr lang="en-GB" sz="3200" dirty="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2"/>
          </p:nvPr>
        </p:nvSpPr>
        <p:spPr/>
        <p:txBody>
          <a:bodyPr/>
          <a:lstStyle/>
          <a:p>
            <a:fld id="{52A4F15D-8E49-495E-8C38-B6C68B07BE1E}" type="slidenum">
              <a:rPr lang="en-GB" smtClean="0"/>
              <a:t>5</a:t>
            </a:fld>
            <a:endParaRPr lang="en-GB"/>
          </a:p>
        </p:txBody>
      </p:sp>
    </p:spTree>
    <p:extLst>
      <p:ext uri="{BB962C8B-B14F-4D97-AF65-F5344CB8AC3E}">
        <p14:creationId xmlns:p14="http://schemas.microsoft.com/office/powerpoint/2010/main" val="3882165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967ED-49F0-45CB-AF78-F5584E1F6A38}"/>
              </a:ext>
            </a:extLst>
          </p:cNvPr>
          <p:cNvSpPr>
            <a:spLocks noGrp="1"/>
          </p:cNvSpPr>
          <p:nvPr>
            <p:ph type="title"/>
          </p:nvPr>
        </p:nvSpPr>
        <p:spPr>
          <a:xfrm>
            <a:off x="838200" y="365125"/>
            <a:ext cx="10515600" cy="915035"/>
          </a:xfrm>
        </p:spPr>
        <p:txBody>
          <a:bodyPr>
            <a:normAutofit/>
          </a:bodyPr>
          <a:lstStyle/>
          <a:p>
            <a:pPr algn="ctr"/>
            <a:r>
              <a:rPr lang="en-US" sz="3600" b="1" dirty="0">
                <a:latin typeface="Arial" panose="020B0604020202020204" pitchFamily="34" charset="0"/>
                <a:cs typeface="Arial" panose="020B0604020202020204" pitchFamily="34" charset="0"/>
              </a:rPr>
              <a:t>Structure of the DDEG</a:t>
            </a:r>
          </a:p>
        </p:txBody>
      </p:sp>
      <p:graphicFrame>
        <p:nvGraphicFramePr>
          <p:cNvPr id="4" name="Content Placeholder 3">
            <a:extLst>
              <a:ext uri="{FF2B5EF4-FFF2-40B4-BE49-F238E27FC236}">
                <a16:creationId xmlns:a16="http://schemas.microsoft.com/office/drawing/2014/main" id="{76B7243F-16FB-433C-8381-A808A9272A71}"/>
              </a:ext>
            </a:extLst>
          </p:cNvPr>
          <p:cNvGraphicFramePr>
            <a:graphicFrameLocks noGrp="1"/>
          </p:cNvGraphicFramePr>
          <p:nvPr>
            <p:ph idx="1"/>
            <p:extLst>
              <p:ext uri="{D42A27DB-BD31-4B8C-83A1-F6EECF244321}">
                <p14:modId xmlns:p14="http://schemas.microsoft.com/office/powerpoint/2010/main" val="3359244124"/>
              </p:ext>
            </p:extLst>
          </p:nvPr>
        </p:nvGraphicFramePr>
        <p:xfrm>
          <a:off x="680412" y="1179421"/>
          <a:ext cx="10974776" cy="6133820"/>
        </p:xfrm>
        <a:graphic>
          <a:graphicData uri="http://schemas.openxmlformats.org/drawingml/2006/table">
            <a:tbl>
              <a:tblPr firstRow="1" firstCol="1" bandRow="1">
                <a:tableStyleId>{5C22544A-7EE6-4342-B048-85BDC9FD1C3A}</a:tableStyleId>
              </a:tblPr>
              <a:tblGrid>
                <a:gridCol w="5175971">
                  <a:extLst>
                    <a:ext uri="{9D8B030D-6E8A-4147-A177-3AD203B41FA5}">
                      <a16:colId xmlns:a16="http://schemas.microsoft.com/office/drawing/2014/main" val="2573140502"/>
                    </a:ext>
                  </a:extLst>
                </a:gridCol>
                <a:gridCol w="5798805">
                  <a:extLst>
                    <a:ext uri="{9D8B030D-6E8A-4147-A177-3AD203B41FA5}">
                      <a16:colId xmlns:a16="http://schemas.microsoft.com/office/drawing/2014/main" val="3076780045"/>
                    </a:ext>
                  </a:extLst>
                </a:gridCol>
              </a:tblGrid>
              <a:tr h="270746">
                <a:tc>
                  <a:txBody>
                    <a:bodyPr/>
                    <a:lstStyle/>
                    <a:p>
                      <a:pPr marL="0" marR="0">
                        <a:lnSpc>
                          <a:spcPct val="107000"/>
                        </a:lnSpc>
                        <a:spcBef>
                          <a:spcPts val="0"/>
                        </a:spcBef>
                        <a:spcAft>
                          <a:spcPts val="0"/>
                        </a:spcAft>
                        <a:tabLst>
                          <a:tab pos="278130" algn="l"/>
                        </a:tabLst>
                      </a:pPr>
                      <a:r>
                        <a:rPr lang="en-GB" sz="1800" dirty="0">
                          <a:effectLst/>
                          <a:latin typeface="Arial" panose="020B0604020202020204" pitchFamily="34" charset="0"/>
                          <a:cs typeface="Arial" panose="020B0604020202020204" pitchFamily="34" charset="0"/>
                        </a:rPr>
                        <a:t>Grant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tabLst>
                          <a:tab pos="278130" algn="l"/>
                        </a:tabLst>
                      </a:pPr>
                      <a:r>
                        <a:rPr lang="en-GB" sz="1800">
                          <a:effectLst/>
                          <a:latin typeface="Arial" panose="020B0604020202020204" pitchFamily="34" charset="0"/>
                          <a:cs typeface="Arial" panose="020B0604020202020204" pitchFamily="34" charset="0"/>
                        </a:rPr>
                        <a:t>Purpose</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744199724"/>
                  </a:ext>
                </a:extLst>
              </a:tr>
              <a:tr h="554057">
                <a:tc>
                  <a:txBody>
                    <a:bodyPr/>
                    <a:lstStyle/>
                    <a:p>
                      <a:pPr marL="0" marR="0">
                        <a:lnSpc>
                          <a:spcPct val="107000"/>
                        </a:lnSpc>
                        <a:spcBef>
                          <a:spcPts val="0"/>
                        </a:spcBef>
                        <a:spcAft>
                          <a:spcPts val="0"/>
                        </a:spcAft>
                        <a:tabLst>
                          <a:tab pos="278130" algn="l"/>
                        </a:tabLst>
                      </a:pPr>
                      <a:r>
                        <a:rPr lang="en-GB" sz="1800" dirty="0" smtClean="0">
                          <a:effectLst/>
                          <a:latin typeface="Arial" panose="020B0604020202020204" pitchFamily="34" charset="0"/>
                          <a:cs typeface="Arial" panose="020B0604020202020204" pitchFamily="34" charset="0"/>
                        </a:rPr>
                        <a:t>District </a:t>
                      </a:r>
                      <a:r>
                        <a:rPr lang="en-GB" sz="1800" dirty="0">
                          <a:effectLst/>
                          <a:latin typeface="Arial" panose="020B0604020202020204" pitchFamily="34" charset="0"/>
                          <a:cs typeface="Arial" panose="020B0604020202020204" pitchFamily="34" charset="0"/>
                        </a:rPr>
                        <a:t>Discretionary Development Equalisation Grant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rowSpan="7">
                  <a:txBody>
                    <a:bodyPr/>
                    <a:lstStyle/>
                    <a:p>
                      <a:pPr marL="342900" marR="0" lvl="0" indent="-342900" algn="just">
                        <a:lnSpc>
                          <a:spcPct val="120000"/>
                        </a:lnSpc>
                        <a:spcBef>
                          <a:spcPts val="0"/>
                        </a:spcBef>
                        <a:spcAft>
                          <a:spcPts val="0"/>
                        </a:spcAft>
                        <a:buFont typeface="Calibri" panose="020F0502020204030204" pitchFamily="34" charset="0"/>
                        <a:buChar char="-"/>
                      </a:pPr>
                      <a:r>
                        <a:rPr lang="en-GB" sz="1800" dirty="0">
                          <a:effectLst/>
                          <a:latin typeface="Arial" panose="020B0604020202020204" pitchFamily="34" charset="0"/>
                          <a:cs typeface="Arial" panose="020B0604020202020204" pitchFamily="34" charset="0"/>
                        </a:rPr>
                        <a:t>Address development needs of rural areas</a:t>
                      </a:r>
                      <a:endParaRPr lang="en-US" sz="1800" dirty="0">
                        <a:effectLst/>
                        <a:latin typeface="Arial" panose="020B0604020202020204" pitchFamily="34" charset="0"/>
                        <a:cs typeface="Arial" panose="020B0604020202020204" pitchFamily="34" charset="0"/>
                      </a:endParaRPr>
                    </a:p>
                    <a:p>
                      <a:pPr marL="342900" marR="0" lvl="0" indent="-342900" algn="just">
                        <a:lnSpc>
                          <a:spcPct val="120000"/>
                        </a:lnSpc>
                        <a:spcBef>
                          <a:spcPts val="0"/>
                        </a:spcBef>
                        <a:spcAft>
                          <a:spcPts val="0"/>
                        </a:spcAft>
                        <a:buFont typeface="Calibri" panose="020F0502020204030204" pitchFamily="34" charset="0"/>
                        <a:buChar char="-"/>
                      </a:pPr>
                      <a:r>
                        <a:rPr lang="en-GB" sz="1800" dirty="0">
                          <a:effectLst/>
                          <a:latin typeface="Arial" panose="020B0604020202020204" pitchFamily="34" charset="0"/>
                          <a:cs typeface="Arial" panose="020B0604020202020204" pitchFamily="34" charset="0"/>
                        </a:rPr>
                        <a:t>Provide discretion to LGs to fund local priorities </a:t>
                      </a:r>
                      <a:endParaRPr lang="en-US" sz="1800" dirty="0">
                        <a:effectLst/>
                        <a:latin typeface="Arial" panose="020B0604020202020204" pitchFamily="34" charset="0"/>
                        <a:cs typeface="Arial" panose="020B0604020202020204" pitchFamily="34" charset="0"/>
                      </a:endParaRPr>
                    </a:p>
                    <a:p>
                      <a:pPr marL="342900" marR="0" lvl="0" indent="-342900" algn="just">
                        <a:lnSpc>
                          <a:spcPct val="120000"/>
                        </a:lnSpc>
                        <a:spcBef>
                          <a:spcPts val="0"/>
                        </a:spcBef>
                        <a:spcAft>
                          <a:spcPts val="0"/>
                        </a:spcAft>
                        <a:buFont typeface="Calibri" panose="020F0502020204030204" pitchFamily="34" charset="0"/>
                        <a:buChar char="-"/>
                      </a:pPr>
                      <a:r>
                        <a:rPr lang="en-GB" sz="1800" dirty="0">
                          <a:effectLst/>
                          <a:latin typeface="Arial" panose="020B0604020202020204" pitchFamily="34" charset="0"/>
                          <a:cs typeface="Arial" panose="020B0604020202020204" pitchFamily="34" charset="0"/>
                        </a:rPr>
                        <a:t>Increase adequacy of funding whilst giving preferential treatment to LGs that are lagging behind the national average standard for a particular service</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017696019"/>
                  </a:ext>
                </a:extLst>
              </a:tr>
              <a:tr h="270746">
                <a:tc>
                  <a:txBody>
                    <a:bodyPr/>
                    <a:lstStyle/>
                    <a:p>
                      <a:pPr marL="0" marR="0" algn="just">
                        <a:lnSpc>
                          <a:spcPct val="107000"/>
                        </a:lnSpc>
                        <a:spcBef>
                          <a:spcPts val="0"/>
                        </a:spcBef>
                        <a:spcAft>
                          <a:spcPts val="0"/>
                        </a:spcAft>
                      </a:pPr>
                      <a:r>
                        <a:rPr lang="en-GB" sz="1800" dirty="0">
                          <a:effectLst/>
                          <a:latin typeface="Arial" panose="020B0604020202020204" pitchFamily="34" charset="0"/>
                          <a:cs typeface="Arial" panose="020B0604020202020204" pitchFamily="34" charset="0"/>
                        </a:rPr>
                        <a:t>o/w PRDP District Development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vMerge="1">
                  <a:txBody>
                    <a:bodyPr/>
                    <a:lstStyle/>
                    <a:p>
                      <a:endParaRPr lang="en-US"/>
                    </a:p>
                  </a:txBody>
                  <a:tcPr/>
                </a:tc>
                <a:extLst>
                  <a:ext uri="{0D108BD9-81ED-4DB2-BD59-A6C34878D82A}">
                    <a16:rowId xmlns:a16="http://schemas.microsoft.com/office/drawing/2014/main" val="2099419689"/>
                  </a:ext>
                </a:extLst>
              </a:tr>
              <a:tr h="270746">
                <a:tc>
                  <a:txBody>
                    <a:bodyPr/>
                    <a:lstStyle/>
                    <a:p>
                      <a:pPr marL="0" marR="0" algn="just">
                        <a:lnSpc>
                          <a:spcPct val="107000"/>
                        </a:lnSpc>
                        <a:spcBef>
                          <a:spcPts val="0"/>
                        </a:spcBef>
                        <a:spcAft>
                          <a:spcPts val="0"/>
                        </a:spcAft>
                      </a:pPr>
                      <a:r>
                        <a:rPr lang="en-GB" sz="1800" dirty="0">
                          <a:effectLst/>
                          <a:latin typeface="Arial" panose="020B0604020202020204" pitchFamily="34" charset="0"/>
                          <a:cs typeface="Arial" panose="020B0604020202020204" pitchFamily="34" charset="0"/>
                        </a:rPr>
                        <a:t>o/w PRDP Sub-county Development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vMerge="1">
                  <a:txBody>
                    <a:bodyPr/>
                    <a:lstStyle/>
                    <a:p>
                      <a:endParaRPr lang="en-US"/>
                    </a:p>
                  </a:txBody>
                  <a:tcPr/>
                </a:tc>
                <a:extLst>
                  <a:ext uri="{0D108BD9-81ED-4DB2-BD59-A6C34878D82A}">
                    <a16:rowId xmlns:a16="http://schemas.microsoft.com/office/drawing/2014/main" val="3901874010"/>
                  </a:ext>
                </a:extLst>
              </a:tr>
              <a:tr h="270746">
                <a:tc>
                  <a:txBody>
                    <a:bodyPr/>
                    <a:lstStyle/>
                    <a:p>
                      <a:pPr marL="0" marR="0" algn="just">
                        <a:lnSpc>
                          <a:spcPct val="107000"/>
                        </a:lnSpc>
                        <a:spcBef>
                          <a:spcPts val="0"/>
                        </a:spcBef>
                        <a:spcAft>
                          <a:spcPts val="0"/>
                        </a:spcAft>
                      </a:pPr>
                      <a:r>
                        <a:rPr lang="en-GB" sz="1800" dirty="0">
                          <a:effectLst/>
                          <a:latin typeface="Arial" panose="020B0604020202020204" pitchFamily="34" charset="0"/>
                          <a:cs typeface="Arial" panose="020B0604020202020204" pitchFamily="34" charset="0"/>
                        </a:rPr>
                        <a:t>o/w LRDP District Development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vMerge="1">
                  <a:txBody>
                    <a:bodyPr/>
                    <a:lstStyle/>
                    <a:p>
                      <a:endParaRPr lang="en-US"/>
                    </a:p>
                  </a:txBody>
                  <a:tcPr/>
                </a:tc>
                <a:extLst>
                  <a:ext uri="{0D108BD9-81ED-4DB2-BD59-A6C34878D82A}">
                    <a16:rowId xmlns:a16="http://schemas.microsoft.com/office/drawing/2014/main" val="322457098"/>
                  </a:ext>
                </a:extLst>
              </a:tr>
              <a:tr h="270746">
                <a:tc>
                  <a:txBody>
                    <a:bodyPr/>
                    <a:lstStyle/>
                    <a:p>
                      <a:pPr marL="0" marR="0" algn="just">
                        <a:lnSpc>
                          <a:spcPct val="107000"/>
                        </a:lnSpc>
                        <a:spcBef>
                          <a:spcPts val="0"/>
                        </a:spcBef>
                        <a:spcAft>
                          <a:spcPts val="0"/>
                        </a:spcAft>
                      </a:pPr>
                      <a:r>
                        <a:rPr lang="en-GB" sz="1800" dirty="0">
                          <a:effectLst/>
                          <a:latin typeface="Arial" panose="020B0604020202020204" pitchFamily="34" charset="0"/>
                          <a:cs typeface="Arial" panose="020B0604020202020204" pitchFamily="34" charset="0"/>
                        </a:rPr>
                        <a:t>o/w LRDP Sub-county Development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vMerge="1">
                  <a:txBody>
                    <a:bodyPr/>
                    <a:lstStyle/>
                    <a:p>
                      <a:endParaRPr lang="en-US"/>
                    </a:p>
                  </a:txBody>
                  <a:tcPr/>
                </a:tc>
                <a:extLst>
                  <a:ext uri="{0D108BD9-81ED-4DB2-BD59-A6C34878D82A}">
                    <a16:rowId xmlns:a16="http://schemas.microsoft.com/office/drawing/2014/main" val="1617040346"/>
                  </a:ext>
                </a:extLst>
              </a:tr>
              <a:tr h="270746">
                <a:tc>
                  <a:txBody>
                    <a:bodyPr/>
                    <a:lstStyle/>
                    <a:p>
                      <a:pPr marL="0" marR="0" algn="just">
                        <a:lnSpc>
                          <a:spcPct val="107000"/>
                        </a:lnSpc>
                        <a:spcBef>
                          <a:spcPts val="0"/>
                        </a:spcBef>
                        <a:spcAft>
                          <a:spcPts val="0"/>
                        </a:spcAft>
                      </a:pPr>
                      <a:r>
                        <a:rPr lang="en-GB" sz="1800" dirty="0">
                          <a:effectLst/>
                          <a:latin typeface="Arial" panose="020B0604020202020204" pitchFamily="34" charset="0"/>
                          <a:cs typeface="Arial" panose="020B0604020202020204" pitchFamily="34" charset="0"/>
                        </a:rPr>
                        <a:t>o/w LG Grant  District </a:t>
                      </a:r>
                      <a:r>
                        <a:rPr lang="en-GB" sz="1800" dirty="0" smtClean="0">
                          <a:effectLst/>
                          <a:latin typeface="Arial" panose="020B0604020202020204" pitchFamily="34" charset="0"/>
                          <a:cs typeface="Arial" panose="020B0604020202020204" pitchFamily="34" charset="0"/>
                        </a:rPr>
                        <a:t>Development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vMerge="1">
                  <a:txBody>
                    <a:bodyPr/>
                    <a:lstStyle/>
                    <a:p>
                      <a:endParaRPr lang="en-US"/>
                    </a:p>
                  </a:txBody>
                  <a:tcPr/>
                </a:tc>
                <a:extLst>
                  <a:ext uri="{0D108BD9-81ED-4DB2-BD59-A6C34878D82A}">
                    <a16:rowId xmlns:a16="http://schemas.microsoft.com/office/drawing/2014/main" val="976133636"/>
                  </a:ext>
                </a:extLst>
              </a:tr>
              <a:tr h="270746">
                <a:tc>
                  <a:txBody>
                    <a:bodyPr/>
                    <a:lstStyle/>
                    <a:p>
                      <a:pPr marL="0" marR="0" algn="just">
                        <a:lnSpc>
                          <a:spcPct val="107000"/>
                        </a:lnSpc>
                        <a:spcBef>
                          <a:spcPts val="0"/>
                        </a:spcBef>
                        <a:spcAft>
                          <a:spcPts val="0"/>
                        </a:spcAft>
                      </a:pPr>
                      <a:r>
                        <a:rPr lang="en-GB" sz="1800" dirty="0">
                          <a:effectLst/>
                          <a:latin typeface="Arial" panose="020B0604020202020204" pitchFamily="34" charset="0"/>
                          <a:cs typeface="Arial" panose="020B0604020202020204" pitchFamily="34" charset="0"/>
                        </a:rPr>
                        <a:t>o/w LG Grant Sub-county Development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vMerge="1">
                  <a:txBody>
                    <a:bodyPr/>
                    <a:lstStyle/>
                    <a:p>
                      <a:endParaRPr lang="en-US"/>
                    </a:p>
                  </a:txBody>
                  <a:tcPr/>
                </a:tc>
                <a:extLst>
                  <a:ext uri="{0D108BD9-81ED-4DB2-BD59-A6C34878D82A}">
                    <a16:rowId xmlns:a16="http://schemas.microsoft.com/office/drawing/2014/main" val="124828144"/>
                  </a:ext>
                </a:extLst>
              </a:tr>
              <a:tr h="932070">
                <a:tc>
                  <a:txBody>
                    <a:bodyPr/>
                    <a:lstStyle/>
                    <a:p>
                      <a:pPr marL="0" marR="0">
                        <a:lnSpc>
                          <a:spcPct val="107000"/>
                        </a:lnSpc>
                        <a:spcBef>
                          <a:spcPts val="0"/>
                        </a:spcBef>
                        <a:spcAft>
                          <a:spcPts val="0"/>
                        </a:spcAft>
                        <a:tabLst>
                          <a:tab pos="278130" algn="l"/>
                        </a:tabLst>
                      </a:pPr>
                      <a:r>
                        <a:rPr lang="en-GB" sz="1800" dirty="0">
                          <a:effectLst/>
                          <a:latin typeface="Arial" panose="020B0604020202020204" pitchFamily="34" charset="0"/>
                          <a:cs typeface="Arial" panose="020B0604020202020204" pitchFamily="34" charset="0"/>
                        </a:rPr>
                        <a:t>o/w Refugee Hosting Districts - (USMID)</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342900" marR="0" lvl="0" indent="-342900" algn="just">
                        <a:lnSpc>
                          <a:spcPct val="120000"/>
                        </a:lnSpc>
                        <a:spcBef>
                          <a:spcPts val="0"/>
                        </a:spcBef>
                        <a:spcAft>
                          <a:spcPts val="0"/>
                        </a:spcAft>
                        <a:buFont typeface="Calibri" panose="020F0502020204030204" pitchFamily="34" charset="0"/>
                        <a:buChar char="-"/>
                      </a:pPr>
                      <a:r>
                        <a:rPr lang="en-GB" sz="1800" dirty="0">
                          <a:effectLst/>
                          <a:latin typeface="Arial" panose="020B0604020202020204" pitchFamily="34" charset="0"/>
                          <a:cs typeface="Arial" panose="020B0604020202020204" pitchFamily="34" charset="0"/>
                        </a:rPr>
                        <a:t>Strengthen LGs ability to cope with refugee influx and to deliver critical infrastructure to host communities/LGs as well as refugees</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948307522"/>
                  </a:ext>
                </a:extLst>
              </a:tr>
              <a:tr h="293497">
                <a:tc>
                  <a:txBody>
                    <a:bodyPr/>
                    <a:lstStyle/>
                    <a:p>
                      <a:pPr marL="0" marR="0">
                        <a:lnSpc>
                          <a:spcPct val="107000"/>
                        </a:lnSpc>
                        <a:spcBef>
                          <a:spcPts val="0"/>
                        </a:spcBef>
                        <a:spcAft>
                          <a:spcPts val="0"/>
                        </a:spcAft>
                        <a:tabLst>
                          <a:tab pos="278130" algn="l"/>
                        </a:tabLst>
                      </a:pPr>
                      <a:r>
                        <a:rPr lang="en-GB" sz="1800" dirty="0">
                          <a:effectLst/>
                          <a:latin typeface="Arial" panose="020B0604020202020204" pitchFamily="34" charset="0"/>
                          <a:cs typeface="Arial" panose="020B0604020202020204" pitchFamily="34" charset="0"/>
                        </a:rPr>
                        <a:t>Urban Discretionary Development Equalisation Grant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rowSpan="7">
                  <a:txBody>
                    <a:bodyPr/>
                    <a:lstStyle/>
                    <a:p>
                      <a:pPr marL="342900" marR="0" lvl="0" indent="-342900" algn="just">
                        <a:lnSpc>
                          <a:spcPct val="120000"/>
                        </a:lnSpc>
                        <a:spcBef>
                          <a:spcPts val="0"/>
                        </a:spcBef>
                        <a:spcAft>
                          <a:spcPts val="0"/>
                        </a:spcAft>
                        <a:buFont typeface="Calibri" panose="020F0502020204030204" pitchFamily="34" charset="0"/>
                        <a:buChar char="-"/>
                      </a:pPr>
                      <a:r>
                        <a:rPr lang="en-GB" sz="1800" dirty="0">
                          <a:effectLst/>
                          <a:latin typeface="Arial" panose="020B0604020202020204" pitchFamily="34" charset="0"/>
                          <a:cs typeface="Arial" panose="020B0604020202020204" pitchFamily="34" charset="0"/>
                        </a:rPr>
                        <a:t>Address development needs of urban areas</a:t>
                      </a:r>
                      <a:endParaRPr lang="en-US" sz="1800" dirty="0">
                        <a:effectLst/>
                        <a:latin typeface="Arial" panose="020B0604020202020204" pitchFamily="34" charset="0"/>
                        <a:cs typeface="Arial" panose="020B0604020202020204" pitchFamily="34" charset="0"/>
                      </a:endParaRPr>
                    </a:p>
                    <a:p>
                      <a:pPr marL="342900" marR="0" lvl="0" indent="-342900" algn="just">
                        <a:lnSpc>
                          <a:spcPct val="120000"/>
                        </a:lnSpc>
                        <a:spcBef>
                          <a:spcPts val="0"/>
                        </a:spcBef>
                        <a:spcAft>
                          <a:spcPts val="0"/>
                        </a:spcAft>
                        <a:buFont typeface="Calibri" panose="020F0502020204030204" pitchFamily="34" charset="0"/>
                        <a:buChar char="-"/>
                      </a:pPr>
                      <a:r>
                        <a:rPr lang="en-GB" sz="1800" dirty="0">
                          <a:effectLst/>
                          <a:latin typeface="Arial" panose="020B0604020202020204" pitchFamily="34" charset="0"/>
                          <a:cs typeface="Arial" panose="020B0604020202020204" pitchFamily="34" charset="0"/>
                        </a:rPr>
                        <a:t>Provide discretion to LGs to fund local priorities </a:t>
                      </a:r>
                      <a:endParaRPr lang="en-US" sz="1800" dirty="0">
                        <a:effectLst/>
                        <a:latin typeface="Arial" panose="020B0604020202020204" pitchFamily="34" charset="0"/>
                        <a:cs typeface="Arial" panose="020B0604020202020204" pitchFamily="34" charset="0"/>
                      </a:endParaRPr>
                    </a:p>
                    <a:p>
                      <a:pPr marL="342900" marR="0" lvl="0" indent="-342900" algn="just">
                        <a:lnSpc>
                          <a:spcPct val="120000"/>
                        </a:lnSpc>
                        <a:spcBef>
                          <a:spcPts val="0"/>
                        </a:spcBef>
                        <a:spcAft>
                          <a:spcPts val="0"/>
                        </a:spcAft>
                        <a:buFont typeface="Calibri" panose="020F0502020204030204" pitchFamily="34" charset="0"/>
                        <a:buChar char="-"/>
                      </a:pPr>
                      <a:r>
                        <a:rPr lang="en-GB" sz="1800" dirty="0">
                          <a:effectLst/>
                          <a:latin typeface="Arial" panose="020B0604020202020204" pitchFamily="34" charset="0"/>
                          <a:cs typeface="Arial" panose="020B0604020202020204" pitchFamily="34" charset="0"/>
                        </a:rPr>
                        <a:t>Increase adequacy of funding whilst giving preferential treatment to LGs that are lagging behind the national average standard for a particular service</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163405111"/>
                  </a:ext>
                </a:extLst>
              </a:tr>
              <a:tr h="293497">
                <a:tc>
                  <a:txBody>
                    <a:bodyPr/>
                    <a:lstStyle/>
                    <a:p>
                      <a:pPr marL="0" marR="0">
                        <a:lnSpc>
                          <a:spcPct val="107000"/>
                        </a:lnSpc>
                        <a:spcBef>
                          <a:spcPts val="0"/>
                        </a:spcBef>
                        <a:spcAft>
                          <a:spcPts val="0"/>
                        </a:spcAft>
                        <a:tabLst>
                          <a:tab pos="278130" algn="l"/>
                        </a:tabLst>
                      </a:pPr>
                      <a:r>
                        <a:rPr lang="en-US" sz="1800" dirty="0" smtClean="0">
                          <a:effectLst/>
                          <a:latin typeface="Arial" panose="020B0604020202020204" pitchFamily="34" charset="0"/>
                          <a:ea typeface="Calibri" panose="020F0502020204030204" pitchFamily="34" charset="0"/>
                          <a:cs typeface="Arial" panose="020B0604020202020204" pitchFamily="34" charset="0"/>
                        </a:rPr>
                        <a:t>o/w LG Grant</a:t>
                      </a:r>
                      <a:r>
                        <a:rPr lang="en-US" sz="1800" baseline="0" dirty="0" smtClean="0">
                          <a:effectLst/>
                          <a:latin typeface="Arial" panose="020B0604020202020204" pitchFamily="34" charset="0"/>
                          <a:ea typeface="Calibri" panose="020F0502020204030204" pitchFamily="34" charset="0"/>
                          <a:cs typeface="Arial" panose="020B0604020202020204" pitchFamily="34" charset="0"/>
                        </a:rPr>
                        <a:t> </a:t>
                      </a:r>
                      <a:r>
                        <a:rPr lang="en-US" sz="1800" dirty="0" smtClean="0">
                          <a:effectLst/>
                          <a:latin typeface="Arial" panose="020B0604020202020204" pitchFamily="34" charset="0"/>
                          <a:ea typeface="Calibri" panose="020F0502020204030204" pitchFamily="34" charset="0"/>
                          <a:cs typeface="Arial" panose="020B0604020202020204" pitchFamily="34" charset="0"/>
                        </a:rPr>
                        <a:t>City Development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vMerge="1">
                  <a:txBody>
                    <a:bodyPr/>
                    <a:lstStyle/>
                    <a:p>
                      <a:endParaRPr lang="en-US"/>
                    </a:p>
                  </a:txBody>
                  <a:tcPr/>
                </a:tc>
                <a:extLst>
                  <a:ext uri="{0D108BD9-81ED-4DB2-BD59-A6C34878D82A}">
                    <a16:rowId xmlns:a16="http://schemas.microsoft.com/office/drawing/2014/main" val="10010"/>
                  </a:ext>
                </a:extLst>
              </a:tr>
              <a:tr h="270746">
                <a:tc>
                  <a:txBody>
                    <a:bodyPr/>
                    <a:lstStyle/>
                    <a:p>
                      <a:pPr marL="0" marR="0" algn="just">
                        <a:lnSpc>
                          <a:spcPct val="107000"/>
                        </a:lnSpc>
                        <a:spcBef>
                          <a:spcPts val="0"/>
                        </a:spcBef>
                        <a:spcAft>
                          <a:spcPts val="0"/>
                        </a:spcAft>
                      </a:pPr>
                      <a:r>
                        <a:rPr lang="en-GB" sz="1800" dirty="0">
                          <a:effectLst/>
                          <a:latin typeface="Arial" panose="020B0604020202020204" pitchFamily="34" charset="0"/>
                          <a:cs typeface="Arial" panose="020B0604020202020204" pitchFamily="34" charset="0"/>
                        </a:rPr>
                        <a:t>o/w Municipal USMID </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vMerge="1">
                  <a:txBody>
                    <a:bodyPr/>
                    <a:lstStyle/>
                    <a:p>
                      <a:endParaRPr lang="en-US"/>
                    </a:p>
                  </a:txBody>
                  <a:tcPr/>
                </a:tc>
                <a:extLst>
                  <a:ext uri="{0D108BD9-81ED-4DB2-BD59-A6C34878D82A}">
                    <a16:rowId xmlns:a16="http://schemas.microsoft.com/office/drawing/2014/main" val="2003228009"/>
                  </a:ext>
                </a:extLst>
              </a:tr>
              <a:tr h="270746">
                <a:tc>
                  <a:txBody>
                    <a:bodyPr/>
                    <a:lstStyle/>
                    <a:p>
                      <a:pPr marL="0" marR="0" algn="just">
                        <a:lnSpc>
                          <a:spcPct val="107000"/>
                        </a:lnSpc>
                        <a:spcBef>
                          <a:spcPts val="0"/>
                        </a:spcBef>
                        <a:spcAft>
                          <a:spcPts val="0"/>
                        </a:spcAft>
                      </a:pPr>
                      <a:r>
                        <a:rPr lang="en-GB" sz="1800" dirty="0">
                          <a:effectLst/>
                          <a:latin typeface="Arial Narrow" panose="020B0606020202030204" pitchFamily="34" charset="0"/>
                        </a:rPr>
                        <a:t>o/w Division – USMID</a:t>
                      </a:r>
                      <a:endParaRPr lang="en-US"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en-US"/>
                    </a:p>
                  </a:txBody>
                  <a:tcPr/>
                </a:tc>
                <a:extLst>
                  <a:ext uri="{0D108BD9-81ED-4DB2-BD59-A6C34878D82A}">
                    <a16:rowId xmlns:a16="http://schemas.microsoft.com/office/drawing/2014/main" val="377014696"/>
                  </a:ext>
                </a:extLst>
              </a:tr>
              <a:tr h="270746">
                <a:tc>
                  <a:txBody>
                    <a:bodyPr/>
                    <a:lstStyle/>
                    <a:p>
                      <a:pPr marL="0" marR="0" algn="just">
                        <a:lnSpc>
                          <a:spcPct val="107000"/>
                        </a:lnSpc>
                        <a:spcBef>
                          <a:spcPts val="0"/>
                        </a:spcBef>
                        <a:spcAft>
                          <a:spcPts val="0"/>
                        </a:spcAft>
                      </a:pPr>
                      <a:r>
                        <a:rPr lang="en-GB" sz="1800" dirty="0">
                          <a:effectLst/>
                          <a:latin typeface="Arial Narrow" panose="020B0606020202030204" pitchFamily="34" charset="0"/>
                        </a:rPr>
                        <a:t>o/w Municipal – non USMID </a:t>
                      </a:r>
                      <a:endParaRPr lang="en-US"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en-US"/>
                    </a:p>
                  </a:txBody>
                  <a:tcPr/>
                </a:tc>
                <a:extLst>
                  <a:ext uri="{0D108BD9-81ED-4DB2-BD59-A6C34878D82A}">
                    <a16:rowId xmlns:a16="http://schemas.microsoft.com/office/drawing/2014/main" val="1639253419"/>
                  </a:ext>
                </a:extLst>
              </a:tr>
              <a:tr h="270746">
                <a:tc>
                  <a:txBody>
                    <a:bodyPr/>
                    <a:lstStyle/>
                    <a:p>
                      <a:pPr marL="0" marR="0" algn="just">
                        <a:lnSpc>
                          <a:spcPct val="107000"/>
                        </a:lnSpc>
                        <a:spcBef>
                          <a:spcPts val="0"/>
                        </a:spcBef>
                        <a:spcAft>
                          <a:spcPts val="0"/>
                        </a:spcAft>
                      </a:pPr>
                      <a:r>
                        <a:rPr lang="en-GB" sz="1800" dirty="0">
                          <a:effectLst/>
                          <a:latin typeface="Arial Narrow" panose="020B0606020202030204" pitchFamily="34" charset="0"/>
                        </a:rPr>
                        <a:t>o/w Division – non USMID</a:t>
                      </a:r>
                      <a:endParaRPr lang="en-US"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en-US"/>
                    </a:p>
                  </a:txBody>
                  <a:tcPr/>
                </a:tc>
                <a:extLst>
                  <a:ext uri="{0D108BD9-81ED-4DB2-BD59-A6C34878D82A}">
                    <a16:rowId xmlns:a16="http://schemas.microsoft.com/office/drawing/2014/main" val="3893768410"/>
                  </a:ext>
                </a:extLst>
              </a:tr>
              <a:tr h="450316">
                <a:tc>
                  <a:txBody>
                    <a:bodyPr/>
                    <a:lstStyle/>
                    <a:p>
                      <a:pPr marL="0" marR="0" algn="just">
                        <a:lnSpc>
                          <a:spcPct val="107000"/>
                        </a:lnSpc>
                        <a:spcBef>
                          <a:spcPts val="0"/>
                        </a:spcBef>
                        <a:spcAft>
                          <a:spcPts val="0"/>
                        </a:spcAft>
                      </a:pPr>
                      <a:r>
                        <a:rPr lang="en-GB" sz="1800" dirty="0">
                          <a:effectLst/>
                        </a:rPr>
                        <a:t>o/w Town Councils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en-US"/>
                    </a:p>
                  </a:txBody>
                  <a:tcPr/>
                </a:tc>
                <a:extLst>
                  <a:ext uri="{0D108BD9-81ED-4DB2-BD59-A6C34878D82A}">
                    <a16:rowId xmlns:a16="http://schemas.microsoft.com/office/drawing/2014/main" val="1768332785"/>
                  </a:ext>
                </a:extLst>
              </a:tr>
            </a:tbl>
          </a:graphicData>
        </a:graphic>
      </p:graphicFrame>
      <p:sp>
        <p:nvSpPr>
          <p:cNvPr id="3" name="Slide Number Placeholder 2"/>
          <p:cNvSpPr>
            <a:spLocks noGrp="1"/>
          </p:cNvSpPr>
          <p:nvPr>
            <p:ph type="sldNum" sz="quarter" idx="12"/>
          </p:nvPr>
        </p:nvSpPr>
        <p:spPr/>
        <p:txBody>
          <a:bodyPr/>
          <a:lstStyle/>
          <a:p>
            <a:fld id="{52A4F15D-8E49-495E-8C38-B6C68B07BE1E}" type="slidenum">
              <a:rPr lang="en-GB" smtClean="0"/>
              <a:t>6</a:t>
            </a:fld>
            <a:endParaRPr lang="en-GB"/>
          </a:p>
        </p:txBody>
      </p:sp>
    </p:spTree>
    <p:extLst>
      <p:ext uri="{BB962C8B-B14F-4D97-AF65-F5344CB8AC3E}">
        <p14:creationId xmlns:p14="http://schemas.microsoft.com/office/powerpoint/2010/main" val="8436907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A2B2F-73BA-46F2-B316-C6E1484B9500}"/>
              </a:ext>
            </a:extLst>
          </p:cNvPr>
          <p:cNvSpPr>
            <a:spLocks noGrp="1"/>
          </p:cNvSpPr>
          <p:nvPr>
            <p:ph type="title"/>
          </p:nvPr>
        </p:nvSpPr>
        <p:spPr>
          <a:xfrm>
            <a:off x="751114" y="365125"/>
            <a:ext cx="10602685" cy="429531"/>
          </a:xfrm>
        </p:spPr>
        <p:txBody>
          <a:bodyPr>
            <a:normAutofit fontScale="90000"/>
          </a:bodyPr>
          <a:lstStyle/>
          <a:p>
            <a:pPr algn="ctr"/>
            <a:r>
              <a:rPr lang="en-US" dirty="0"/>
              <a:t/>
            </a:r>
            <a:br>
              <a:rPr lang="en-US" dirty="0"/>
            </a:br>
            <a:r>
              <a:rPr lang="en-US" sz="4000" b="1" dirty="0" smtClean="0">
                <a:latin typeface="Arial" panose="020B0604020202020204" pitchFamily="34" charset="0"/>
                <a:cs typeface="Arial" panose="020B0604020202020204" pitchFamily="34" charset="0"/>
              </a:rPr>
              <a:t>Allocation of DDEG</a:t>
            </a:r>
            <a:endParaRPr lang="en-US" sz="40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9E2A106-2320-46EF-8F92-9E55AE38D7AE}"/>
              </a:ext>
            </a:extLst>
          </p:cNvPr>
          <p:cNvSpPr>
            <a:spLocks noGrp="1"/>
          </p:cNvSpPr>
          <p:nvPr>
            <p:ph idx="1"/>
          </p:nvPr>
        </p:nvSpPr>
        <p:spPr>
          <a:xfrm>
            <a:off x="309489" y="1209821"/>
            <a:ext cx="11493305" cy="5430129"/>
          </a:xfrm>
        </p:spPr>
        <p:txBody>
          <a:bodyPr>
            <a:normAutofit fontScale="25000" lnSpcReduction="20000"/>
          </a:bodyPr>
          <a:lstStyle/>
          <a:p>
            <a:pPr marL="0" indent="0">
              <a:buNone/>
            </a:pPr>
            <a:r>
              <a:rPr lang="en-US" sz="9600" b="1" dirty="0">
                <a:latin typeface="Arial" panose="020B0604020202020204" pitchFamily="34" charset="0"/>
                <a:cs typeface="Arial" panose="020B0604020202020204" pitchFamily="34" charset="0"/>
              </a:rPr>
              <a:t>DDEG is allocated in a three (3) step process:</a:t>
            </a:r>
            <a:br>
              <a:rPr lang="en-US" sz="9600" b="1" dirty="0">
                <a:latin typeface="Arial" panose="020B0604020202020204" pitchFamily="34" charset="0"/>
                <a:cs typeface="Arial" panose="020B0604020202020204" pitchFamily="34" charset="0"/>
              </a:rPr>
            </a:br>
            <a:endParaRPr lang="en-GB" sz="9600" dirty="0" smtClean="0">
              <a:latin typeface="Arial" panose="020B0604020202020204" pitchFamily="34" charset="0"/>
              <a:cs typeface="Arial" panose="020B0604020202020204" pitchFamily="34" charset="0"/>
            </a:endParaRPr>
          </a:p>
          <a:p>
            <a:pPr marL="0" indent="0">
              <a:buNone/>
            </a:pPr>
            <a:r>
              <a:rPr lang="en-GB" sz="9600" dirty="0" smtClean="0">
                <a:latin typeface="Arial" panose="020B0604020202020204" pitchFamily="34" charset="0"/>
                <a:cs typeface="Arial" panose="020B0604020202020204" pitchFamily="34" charset="0"/>
              </a:rPr>
              <a:t>1</a:t>
            </a:r>
            <a:r>
              <a:rPr lang="en-GB" sz="9600" dirty="0">
                <a:latin typeface="Arial" panose="020B0604020202020204" pitchFamily="34" charset="0"/>
                <a:cs typeface="Arial" panose="020B0604020202020204" pitchFamily="34" charset="0"/>
              </a:rPr>
              <a:t>. </a:t>
            </a:r>
            <a:r>
              <a:rPr lang="en-GB" sz="9600" b="1" dirty="0">
                <a:solidFill>
                  <a:schemeClr val="accent2">
                    <a:lumMod val="75000"/>
                  </a:schemeClr>
                </a:solidFill>
                <a:latin typeface="Arial" panose="020B0604020202020204" pitchFamily="34" charset="0"/>
                <a:cs typeface="Arial" panose="020B0604020202020204" pitchFamily="34" charset="0"/>
              </a:rPr>
              <a:t>Step 1</a:t>
            </a:r>
            <a:r>
              <a:rPr lang="en-GB" sz="9600" dirty="0">
                <a:latin typeface="Arial" panose="020B0604020202020204" pitchFamily="34" charset="0"/>
                <a:cs typeface="Arial" panose="020B0604020202020204" pitchFamily="34" charset="0"/>
              </a:rPr>
              <a:t>: Is to allocate the DDEG resources </a:t>
            </a:r>
            <a:r>
              <a:rPr lang="en-GB" sz="9600" b="1" dirty="0">
                <a:latin typeface="Arial" panose="020B0604020202020204" pitchFamily="34" charset="0"/>
                <a:cs typeface="Arial" panose="020B0604020202020204" pitchFamily="34" charset="0"/>
              </a:rPr>
              <a:t>across the windows </a:t>
            </a:r>
            <a:r>
              <a:rPr lang="en-GB" sz="9600" dirty="0">
                <a:latin typeface="Arial" panose="020B0604020202020204" pitchFamily="34" charset="0"/>
                <a:cs typeface="Arial" panose="020B0604020202020204" pitchFamily="34" charset="0"/>
              </a:rPr>
              <a:t>(above) to ensure that:</a:t>
            </a:r>
          </a:p>
          <a:p>
            <a:pPr lvl="2">
              <a:buFont typeface="Wingdings" panose="05000000000000000000" pitchFamily="2" charset="2"/>
              <a:buChar char="q"/>
            </a:pPr>
            <a:r>
              <a:rPr lang="en-GB" sz="9600" dirty="0">
                <a:latin typeface="Arial" panose="020B0604020202020204" pitchFamily="34" charset="0"/>
                <a:cs typeface="Arial" panose="020B0604020202020204" pitchFamily="34" charset="0"/>
              </a:rPr>
              <a:t>The affirmative action nature of PRDP and LRDP projects is maintained</a:t>
            </a:r>
          </a:p>
          <a:p>
            <a:pPr lvl="2">
              <a:buFont typeface="Wingdings" panose="05000000000000000000" pitchFamily="2" charset="2"/>
              <a:buChar char="q"/>
            </a:pPr>
            <a:r>
              <a:rPr lang="en-GB" sz="9600" dirty="0">
                <a:latin typeface="Arial" panose="020B0604020202020204" pitchFamily="34" charset="0"/>
                <a:cs typeface="Arial" panose="020B0604020202020204" pitchFamily="34" charset="0"/>
              </a:rPr>
              <a:t>The World Bank funding </a:t>
            </a:r>
            <a:r>
              <a:rPr lang="en-GB" sz="9600" dirty="0" smtClean="0">
                <a:latin typeface="Arial" panose="020B0604020202020204" pitchFamily="34" charset="0"/>
                <a:cs typeface="Arial" panose="020B0604020202020204" pitchFamily="34" charset="0"/>
              </a:rPr>
              <a:t>for the </a:t>
            </a:r>
            <a:r>
              <a:rPr lang="en-GB" sz="9600" dirty="0">
                <a:latin typeface="Arial" panose="020B0604020202020204" pitchFamily="34" charset="0"/>
                <a:cs typeface="Arial" panose="020B0604020202020204" pitchFamily="34" charset="0"/>
              </a:rPr>
              <a:t>USMID Municipalities and refugee hosting districts can be retained, as </a:t>
            </a:r>
            <a:r>
              <a:rPr lang="en-US" sz="9600" dirty="0">
                <a:latin typeface="Arial" panose="020B0604020202020204" pitchFamily="34" charset="0"/>
                <a:cs typeface="Arial" panose="020B0604020202020204" pitchFamily="34" charset="0"/>
              </a:rPr>
              <a:t>per financing agreement between the World Bank and the Government of Uganda</a:t>
            </a:r>
          </a:p>
          <a:p>
            <a:pPr marL="0" indent="0">
              <a:buNone/>
            </a:pPr>
            <a:r>
              <a:rPr lang="en-GB" sz="9600" dirty="0">
                <a:latin typeface="Arial" panose="020B0604020202020204" pitchFamily="34" charset="0"/>
                <a:cs typeface="Arial" panose="020B0604020202020204" pitchFamily="34" charset="0"/>
              </a:rPr>
              <a:t>On this basis, the allocation of DDEG resources across windows is based on historical allocations.</a:t>
            </a:r>
          </a:p>
          <a:p>
            <a:pPr marL="0" indent="0">
              <a:buNone/>
            </a:pPr>
            <a:r>
              <a:rPr lang="en-GB" sz="9600" dirty="0">
                <a:latin typeface="Arial" panose="020B0604020202020204" pitchFamily="34" charset="0"/>
                <a:cs typeface="Arial" panose="020B0604020202020204" pitchFamily="34" charset="0"/>
              </a:rPr>
              <a:t>2</a:t>
            </a:r>
            <a:r>
              <a:rPr lang="en-GB" sz="9600" b="1" dirty="0">
                <a:latin typeface="Arial" panose="020B0604020202020204" pitchFamily="34" charset="0"/>
                <a:cs typeface="Arial" panose="020B0604020202020204" pitchFamily="34" charset="0"/>
              </a:rPr>
              <a:t>. </a:t>
            </a:r>
            <a:r>
              <a:rPr lang="en-GB" sz="9600" b="1" dirty="0">
                <a:solidFill>
                  <a:schemeClr val="accent2">
                    <a:lumMod val="75000"/>
                  </a:schemeClr>
                </a:solidFill>
                <a:latin typeface="Arial" panose="020B0604020202020204" pitchFamily="34" charset="0"/>
                <a:cs typeface="Arial" panose="020B0604020202020204" pitchFamily="34" charset="0"/>
              </a:rPr>
              <a:t>Step 2</a:t>
            </a:r>
            <a:r>
              <a:rPr lang="en-GB" sz="9600" dirty="0">
                <a:latin typeface="Arial" panose="020B0604020202020204" pitchFamily="34" charset="0"/>
                <a:cs typeface="Arial" panose="020B0604020202020204" pitchFamily="34" charset="0"/>
              </a:rPr>
              <a:t>: is to allocate the DDEG between </a:t>
            </a:r>
            <a:r>
              <a:rPr lang="en-GB" sz="9600" b="1" dirty="0" smtClean="0">
                <a:latin typeface="Arial" panose="020B0604020202020204" pitchFamily="34" charset="0"/>
                <a:cs typeface="Arial" panose="020B0604020202020204" pitchFamily="34" charset="0"/>
              </a:rPr>
              <a:t>Districts/Cities/Municipalities </a:t>
            </a:r>
            <a:r>
              <a:rPr lang="en-GB" sz="9600" b="1" dirty="0">
                <a:latin typeface="Arial" panose="020B0604020202020204" pitchFamily="34" charset="0"/>
                <a:cs typeface="Arial" panose="020B0604020202020204" pitchFamily="34" charset="0"/>
              </a:rPr>
              <a:t>and Sub counties /Town councils / Divisions based on</a:t>
            </a:r>
            <a:r>
              <a:rPr lang="en-GB" sz="9600" dirty="0">
                <a:latin typeface="Arial" panose="020B0604020202020204" pitchFamily="34" charset="0"/>
                <a:cs typeface="Arial" panose="020B0604020202020204" pitchFamily="34" charset="0"/>
              </a:rPr>
              <a:t>:</a:t>
            </a:r>
          </a:p>
          <a:p>
            <a:pPr lvl="2">
              <a:buFont typeface="Wingdings" panose="05000000000000000000" pitchFamily="2" charset="2"/>
              <a:buChar char="q"/>
            </a:pPr>
            <a:r>
              <a:rPr lang="en-GB" sz="9600" dirty="0">
                <a:latin typeface="Arial" panose="020B0604020202020204" pitchFamily="34" charset="0"/>
                <a:cs typeface="Arial" panose="020B0604020202020204" pitchFamily="34" charset="0"/>
              </a:rPr>
              <a:t>The specific legal mandates of respective levels of local governments as stipulated in second schedule of the LG Act,</a:t>
            </a:r>
            <a:endParaRPr lang="en-US" sz="9600" dirty="0">
              <a:latin typeface="Arial" panose="020B0604020202020204" pitchFamily="34" charset="0"/>
              <a:cs typeface="Arial" panose="020B0604020202020204" pitchFamily="34" charset="0"/>
            </a:endParaRPr>
          </a:p>
          <a:p>
            <a:pPr lvl="2">
              <a:buFont typeface="Wingdings" panose="05000000000000000000" pitchFamily="2" charset="2"/>
              <a:buChar char="q"/>
            </a:pPr>
            <a:r>
              <a:rPr lang="en-GB" sz="9600" dirty="0">
                <a:latin typeface="Arial" panose="020B0604020202020204" pitchFamily="34" charset="0"/>
                <a:cs typeface="Arial" panose="020B0604020202020204" pitchFamily="34" charset="0"/>
              </a:rPr>
              <a:t>To ensure a certain level of equity in resource allocations within </a:t>
            </a:r>
            <a:r>
              <a:rPr lang="en-GB" sz="9600" dirty="0" smtClean="0">
                <a:latin typeface="Arial" panose="020B0604020202020204" pitchFamily="34" charset="0"/>
                <a:cs typeface="Arial" panose="020B0604020202020204" pitchFamily="34" charset="0"/>
              </a:rPr>
              <a:t>districts, Cities </a:t>
            </a:r>
            <a:r>
              <a:rPr lang="en-GB" sz="9600" dirty="0">
                <a:latin typeface="Arial" panose="020B0604020202020204" pitchFamily="34" charset="0"/>
                <a:cs typeface="Arial" panose="020B0604020202020204" pitchFamily="34" charset="0"/>
              </a:rPr>
              <a:t>and municipalities among lower levels of local governments,</a:t>
            </a:r>
          </a:p>
          <a:p>
            <a:pPr lvl="2">
              <a:buFont typeface="Wingdings" panose="05000000000000000000" pitchFamily="2" charset="2"/>
              <a:buChar char="q"/>
            </a:pPr>
            <a:r>
              <a:rPr lang="en-GB" sz="9600" dirty="0">
                <a:latin typeface="Arial" panose="020B0604020202020204" pitchFamily="34" charset="0"/>
                <a:cs typeface="Arial" panose="020B0604020202020204" pitchFamily="34" charset="0"/>
              </a:rPr>
              <a:t>Some windows of the DDEG are funded entirely by DP funded projects and have revised rule accordingly to cater for project specific objectives </a:t>
            </a:r>
          </a:p>
          <a:p>
            <a:pPr marL="0" indent="0">
              <a:buNone/>
            </a:pPr>
            <a:r>
              <a:rPr lang="en-GB" sz="9600" i="1" dirty="0">
                <a:solidFill>
                  <a:schemeClr val="accent2">
                    <a:lumMod val="75000"/>
                  </a:schemeClr>
                </a:solidFill>
                <a:latin typeface="Arial" panose="020B0604020202020204" pitchFamily="34" charset="0"/>
                <a:cs typeface="Arial" panose="020B0604020202020204" pitchFamily="34" charset="0"/>
              </a:rPr>
              <a:t>See table below –next slide.</a:t>
            </a:r>
            <a:endParaRPr lang="en-US" sz="9600" i="1" dirty="0">
              <a:solidFill>
                <a:schemeClr val="accent2">
                  <a:lumMod val="75000"/>
                </a:schemeClr>
              </a:solidFill>
              <a:latin typeface="Arial" panose="020B0604020202020204" pitchFamily="34" charset="0"/>
              <a:cs typeface="Arial" panose="020B0604020202020204" pitchFamily="34" charset="0"/>
            </a:endParaRPr>
          </a:p>
          <a:p>
            <a:pPr lvl="2">
              <a:buFont typeface="Courier New" panose="02070309020205020404" pitchFamily="49" charset="0"/>
              <a:buChar char="o"/>
            </a:pPr>
            <a:endParaRPr lang="en-US" dirty="0"/>
          </a:p>
          <a:p>
            <a:pPr marL="0" indent="0">
              <a:buNone/>
            </a:pPr>
            <a:endParaRPr lang="en-GB" dirty="0"/>
          </a:p>
          <a:p>
            <a:pPr marL="0" indent="0">
              <a:buNone/>
            </a:pPr>
            <a:endParaRPr lang="en-US" dirty="0"/>
          </a:p>
          <a:p>
            <a:pPr marL="457200" lvl="1" indent="0">
              <a:buNone/>
            </a:pPr>
            <a:endParaRPr lang="en-US" sz="2800" dirty="0"/>
          </a:p>
        </p:txBody>
      </p:sp>
      <p:sp>
        <p:nvSpPr>
          <p:cNvPr id="4" name="Slide Number Placeholder 3"/>
          <p:cNvSpPr>
            <a:spLocks noGrp="1"/>
          </p:cNvSpPr>
          <p:nvPr>
            <p:ph type="sldNum" sz="quarter" idx="12"/>
          </p:nvPr>
        </p:nvSpPr>
        <p:spPr/>
        <p:txBody>
          <a:bodyPr/>
          <a:lstStyle/>
          <a:p>
            <a:fld id="{52A4F15D-8E49-495E-8C38-B6C68B07BE1E}" type="slidenum">
              <a:rPr lang="en-GB" smtClean="0"/>
              <a:t>7</a:t>
            </a:fld>
            <a:endParaRPr lang="en-GB"/>
          </a:p>
        </p:txBody>
      </p:sp>
    </p:spTree>
    <p:extLst>
      <p:ext uri="{BB962C8B-B14F-4D97-AF65-F5344CB8AC3E}">
        <p14:creationId xmlns:p14="http://schemas.microsoft.com/office/powerpoint/2010/main" val="3701106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CFDBB-DD49-4C57-9F16-87EECFE28444}"/>
              </a:ext>
            </a:extLst>
          </p:cNvPr>
          <p:cNvSpPr>
            <a:spLocks noGrp="1"/>
          </p:cNvSpPr>
          <p:nvPr>
            <p:ph type="title"/>
          </p:nvPr>
        </p:nvSpPr>
        <p:spPr/>
        <p:txBody>
          <a:bodyPr>
            <a:normAutofit/>
          </a:bodyPr>
          <a:lstStyle/>
          <a:p>
            <a:pPr algn="ctr"/>
            <a:r>
              <a:rPr lang="en-US" sz="2800" b="1" dirty="0">
                <a:latin typeface="Arial" panose="020B0604020202020204" pitchFamily="34" charset="0"/>
                <a:cs typeface="Arial" panose="020B0604020202020204" pitchFamily="34" charset="0"/>
              </a:rPr>
              <a:t>Step </a:t>
            </a:r>
            <a:r>
              <a:rPr lang="en-US" sz="2800" b="1" dirty="0" smtClean="0">
                <a:latin typeface="Arial" panose="020B0604020202020204" pitchFamily="34" charset="0"/>
                <a:cs typeface="Arial" panose="020B0604020202020204" pitchFamily="34" charset="0"/>
              </a:rPr>
              <a:t>2: </a:t>
            </a:r>
            <a:r>
              <a:rPr lang="en-US" sz="2800" b="1" dirty="0">
                <a:latin typeface="Arial" panose="020B0604020202020204" pitchFamily="34" charset="0"/>
                <a:cs typeface="Arial" panose="020B0604020202020204" pitchFamily="34" charset="0"/>
              </a:rPr>
              <a:t>DDEG Allocation </a:t>
            </a:r>
            <a:r>
              <a:rPr lang="en-GB" sz="2800" b="1" dirty="0">
                <a:latin typeface="Arial" panose="020B0604020202020204" pitchFamily="34" charset="0"/>
                <a:cs typeface="Arial" panose="020B0604020202020204" pitchFamily="34" charset="0"/>
              </a:rPr>
              <a:t>between </a:t>
            </a:r>
            <a:r>
              <a:rPr lang="en-GB" sz="2800" b="1" dirty="0" smtClean="0">
                <a:latin typeface="Arial" panose="020B0604020202020204" pitchFamily="34" charset="0"/>
                <a:cs typeface="Arial" panose="020B0604020202020204" pitchFamily="34" charset="0"/>
              </a:rPr>
              <a:t>Districts/Cities/Municipalities </a:t>
            </a:r>
            <a:r>
              <a:rPr lang="en-GB" sz="2800" b="1" dirty="0">
                <a:latin typeface="Arial" panose="020B0604020202020204" pitchFamily="34" charset="0"/>
                <a:cs typeface="Arial" panose="020B0604020202020204" pitchFamily="34" charset="0"/>
              </a:rPr>
              <a:t>and Sub counties /Town councils / Divisions</a:t>
            </a:r>
            <a:endParaRPr lang="en-US" sz="2800" b="1" dirty="0">
              <a:latin typeface="Arial" panose="020B0604020202020204" pitchFamily="34" charset="0"/>
              <a:cs typeface="Arial" panose="020B0604020202020204" pitchFamily="34" charset="0"/>
            </a:endParaRPr>
          </a:p>
        </p:txBody>
      </p:sp>
      <p:graphicFrame>
        <p:nvGraphicFramePr>
          <p:cNvPr id="4" name="Content Placeholder 3">
            <a:extLst>
              <a:ext uri="{FF2B5EF4-FFF2-40B4-BE49-F238E27FC236}">
                <a16:creationId xmlns:a16="http://schemas.microsoft.com/office/drawing/2014/main" id="{05BD5317-B38E-4951-BF28-4E3B9CF3A4E0}"/>
              </a:ext>
            </a:extLst>
          </p:cNvPr>
          <p:cNvGraphicFramePr>
            <a:graphicFrameLocks noGrp="1"/>
          </p:cNvGraphicFramePr>
          <p:nvPr>
            <p:ph idx="1"/>
            <p:extLst>
              <p:ext uri="{D42A27DB-BD31-4B8C-83A1-F6EECF244321}">
                <p14:modId xmlns:p14="http://schemas.microsoft.com/office/powerpoint/2010/main" val="701903248"/>
              </p:ext>
            </p:extLst>
          </p:nvPr>
        </p:nvGraphicFramePr>
        <p:xfrm>
          <a:off x="586853" y="1555846"/>
          <a:ext cx="10890914" cy="5417745"/>
        </p:xfrm>
        <a:graphic>
          <a:graphicData uri="http://schemas.openxmlformats.org/drawingml/2006/table">
            <a:tbl>
              <a:tblPr firstRow="1" firstCol="1" bandRow="1">
                <a:tableStyleId>{5C22544A-7EE6-4342-B048-85BDC9FD1C3A}</a:tableStyleId>
              </a:tblPr>
              <a:tblGrid>
                <a:gridCol w="5445457">
                  <a:extLst>
                    <a:ext uri="{9D8B030D-6E8A-4147-A177-3AD203B41FA5}">
                      <a16:colId xmlns:a16="http://schemas.microsoft.com/office/drawing/2014/main" val="2869402332"/>
                    </a:ext>
                  </a:extLst>
                </a:gridCol>
                <a:gridCol w="5445457">
                  <a:extLst>
                    <a:ext uri="{9D8B030D-6E8A-4147-A177-3AD203B41FA5}">
                      <a16:colId xmlns:a16="http://schemas.microsoft.com/office/drawing/2014/main" val="3523171290"/>
                    </a:ext>
                  </a:extLst>
                </a:gridCol>
              </a:tblGrid>
              <a:tr h="598150">
                <a:tc>
                  <a:txBody>
                    <a:bodyPr/>
                    <a:lstStyle/>
                    <a:p>
                      <a:pPr marL="0" marR="0">
                        <a:lnSpc>
                          <a:spcPct val="107000"/>
                        </a:lnSpc>
                        <a:spcBef>
                          <a:spcPts val="0"/>
                        </a:spcBef>
                        <a:spcAft>
                          <a:spcPts val="0"/>
                        </a:spcAft>
                        <a:tabLst>
                          <a:tab pos="278130" algn="l"/>
                        </a:tabLst>
                      </a:pPr>
                      <a:r>
                        <a:rPr lang="en-GB" sz="1800" dirty="0">
                          <a:effectLst/>
                          <a:latin typeface="Arial" panose="020B0604020202020204" pitchFamily="34" charset="0"/>
                          <a:cs typeface="Arial" panose="020B0604020202020204" pitchFamily="34" charset="0"/>
                        </a:rPr>
                        <a:t>District Discretionary Development Equalisation Grant – windows </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tabLst>
                          <a:tab pos="278130" algn="l"/>
                        </a:tabLst>
                      </a:pPr>
                      <a:r>
                        <a:rPr lang="en-GB" sz="1800">
                          <a:effectLst/>
                          <a:latin typeface="Arial" panose="020B0604020202020204" pitchFamily="34" charset="0"/>
                          <a:cs typeface="Arial" panose="020B0604020202020204" pitchFamily="34" charset="0"/>
                        </a:rPr>
                        <a:t>Specific percentage allocated each level of LG</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14149490"/>
                  </a:ext>
                </a:extLst>
              </a:tr>
              <a:tr h="292307">
                <a:tc>
                  <a:txBody>
                    <a:bodyPr/>
                    <a:lstStyle/>
                    <a:p>
                      <a:pPr marL="0" marR="0" algn="just">
                        <a:lnSpc>
                          <a:spcPct val="107000"/>
                        </a:lnSpc>
                        <a:spcBef>
                          <a:spcPts val="0"/>
                        </a:spcBef>
                        <a:spcAft>
                          <a:spcPts val="0"/>
                        </a:spcAft>
                      </a:pPr>
                      <a:r>
                        <a:rPr lang="en-GB" sz="1800" dirty="0">
                          <a:effectLst/>
                          <a:latin typeface="Arial" panose="020B0604020202020204" pitchFamily="34" charset="0"/>
                          <a:cs typeface="Arial" panose="020B0604020202020204" pitchFamily="34" charset="0"/>
                        </a:rPr>
                        <a:t>o/w PRDP District Development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GB" sz="1800" dirty="0">
                          <a:effectLst/>
                          <a:latin typeface="Arial" panose="020B0604020202020204" pitchFamily="34" charset="0"/>
                          <a:cs typeface="Arial" panose="020B0604020202020204" pitchFamily="34" charset="0"/>
                        </a:rPr>
                        <a:t>35%</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817661571"/>
                  </a:ext>
                </a:extLst>
              </a:tr>
              <a:tr h="405984">
                <a:tc>
                  <a:txBody>
                    <a:bodyPr/>
                    <a:lstStyle/>
                    <a:p>
                      <a:pPr marL="0" marR="0" algn="just">
                        <a:lnSpc>
                          <a:spcPct val="107000"/>
                        </a:lnSpc>
                        <a:spcBef>
                          <a:spcPts val="0"/>
                        </a:spcBef>
                        <a:spcAft>
                          <a:spcPts val="0"/>
                        </a:spcAft>
                      </a:pPr>
                      <a:r>
                        <a:rPr lang="en-GB" sz="1800" dirty="0">
                          <a:effectLst/>
                          <a:latin typeface="Arial" panose="020B0604020202020204" pitchFamily="34" charset="0"/>
                          <a:cs typeface="Arial" panose="020B0604020202020204" pitchFamily="34" charset="0"/>
                        </a:rPr>
                        <a:t>o/w PRDP Sub-county Development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GB" sz="1800" dirty="0">
                          <a:effectLst/>
                          <a:latin typeface="Arial" panose="020B0604020202020204" pitchFamily="34" charset="0"/>
                          <a:cs typeface="Arial" panose="020B0604020202020204" pitchFamily="34" charset="0"/>
                        </a:rPr>
                        <a:t>65%</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553868139"/>
                  </a:ext>
                </a:extLst>
              </a:tr>
              <a:tr h="292307">
                <a:tc>
                  <a:txBody>
                    <a:bodyPr/>
                    <a:lstStyle/>
                    <a:p>
                      <a:pPr marL="0" marR="0" algn="just">
                        <a:lnSpc>
                          <a:spcPct val="107000"/>
                        </a:lnSpc>
                        <a:spcBef>
                          <a:spcPts val="0"/>
                        </a:spcBef>
                        <a:spcAft>
                          <a:spcPts val="0"/>
                        </a:spcAft>
                      </a:pPr>
                      <a:r>
                        <a:rPr lang="en-GB" sz="1800" dirty="0">
                          <a:effectLst/>
                          <a:latin typeface="Arial" panose="020B0604020202020204" pitchFamily="34" charset="0"/>
                          <a:cs typeface="Arial" panose="020B0604020202020204" pitchFamily="34" charset="0"/>
                        </a:rPr>
                        <a:t>o/w LRDP District Development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GB" sz="1800" dirty="0">
                          <a:effectLst/>
                          <a:latin typeface="Arial" panose="020B0604020202020204" pitchFamily="34" charset="0"/>
                          <a:cs typeface="Arial" panose="020B0604020202020204" pitchFamily="34" charset="0"/>
                        </a:rPr>
                        <a:t>35%</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320510362"/>
                  </a:ext>
                </a:extLst>
              </a:tr>
              <a:tr h="292307">
                <a:tc>
                  <a:txBody>
                    <a:bodyPr/>
                    <a:lstStyle/>
                    <a:p>
                      <a:pPr marL="0" marR="0" algn="just">
                        <a:lnSpc>
                          <a:spcPct val="107000"/>
                        </a:lnSpc>
                        <a:spcBef>
                          <a:spcPts val="0"/>
                        </a:spcBef>
                        <a:spcAft>
                          <a:spcPts val="0"/>
                        </a:spcAft>
                      </a:pPr>
                      <a:r>
                        <a:rPr lang="en-GB" sz="1800" dirty="0">
                          <a:effectLst/>
                          <a:latin typeface="Arial" panose="020B0604020202020204" pitchFamily="34" charset="0"/>
                          <a:cs typeface="Arial" panose="020B0604020202020204" pitchFamily="34" charset="0"/>
                        </a:rPr>
                        <a:t>o/w LRDP Sub-county Development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GB" sz="1800" dirty="0">
                          <a:effectLst/>
                          <a:latin typeface="Arial" panose="020B0604020202020204" pitchFamily="34" charset="0"/>
                          <a:cs typeface="Arial" panose="020B0604020202020204" pitchFamily="34" charset="0"/>
                        </a:rPr>
                        <a:t>65%</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056049871"/>
                  </a:ext>
                </a:extLst>
              </a:tr>
              <a:tr h="292307">
                <a:tc>
                  <a:txBody>
                    <a:bodyPr/>
                    <a:lstStyle/>
                    <a:p>
                      <a:pPr marL="0" marR="0" algn="just">
                        <a:lnSpc>
                          <a:spcPct val="107000"/>
                        </a:lnSpc>
                        <a:spcBef>
                          <a:spcPts val="0"/>
                        </a:spcBef>
                        <a:spcAft>
                          <a:spcPts val="0"/>
                        </a:spcAft>
                      </a:pPr>
                      <a:r>
                        <a:rPr lang="en-GB" sz="1800" dirty="0">
                          <a:effectLst/>
                          <a:latin typeface="Arial" panose="020B0604020202020204" pitchFamily="34" charset="0"/>
                          <a:cs typeface="Arial" panose="020B0604020202020204" pitchFamily="34" charset="0"/>
                        </a:rPr>
                        <a:t>o/w LG Grant District Development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GB" sz="1800" dirty="0">
                          <a:effectLst/>
                          <a:latin typeface="Arial" panose="020B0604020202020204" pitchFamily="34" charset="0"/>
                          <a:cs typeface="Arial" panose="020B0604020202020204" pitchFamily="34" charset="0"/>
                        </a:rPr>
                        <a:t>35%</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545064127"/>
                  </a:ext>
                </a:extLst>
              </a:tr>
              <a:tr h="292307">
                <a:tc>
                  <a:txBody>
                    <a:bodyPr/>
                    <a:lstStyle/>
                    <a:p>
                      <a:pPr marL="0" marR="0" algn="just">
                        <a:lnSpc>
                          <a:spcPct val="107000"/>
                        </a:lnSpc>
                        <a:spcBef>
                          <a:spcPts val="0"/>
                        </a:spcBef>
                        <a:spcAft>
                          <a:spcPts val="0"/>
                        </a:spcAft>
                      </a:pPr>
                      <a:r>
                        <a:rPr lang="en-GB" sz="1800" dirty="0">
                          <a:effectLst/>
                          <a:latin typeface="Arial" panose="020B0604020202020204" pitchFamily="34" charset="0"/>
                          <a:cs typeface="Arial" panose="020B0604020202020204" pitchFamily="34" charset="0"/>
                        </a:rPr>
                        <a:t>o/w LG Grant Sub-county Development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GB" sz="1800" dirty="0">
                          <a:effectLst/>
                          <a:latin typeface="Arial" panose="020B0604020202020204" pitchFamily="34" charset="0"/>
                          <a:cs typeface="Arial" panose="020B0604020202020204" pitchFamily="34" charset="0"/>
                        </a:rPr>
                        <a:t>65%</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957244946"/>
                  </a:ext>
                </a:extLst>
              </a:tr>
              <a:tr h="292307">
                <a:tc>
                  <a:txBody>
                    <a:bodyPr/>
                    <a:lstStyle/>
                    <a:p>
                      <a:pPr marL="0" marR="0">
                        <a:lnSpc>
                          <a:spcPct val="107000"/>
                        </a:lnSpc>
                        <a:spcBef>
                          <a:spcPts val="0"/>
                        </a:spcBef>
                        <a:spcAft>
                          <a:spcPts val="0"/>
                        </a:spcAft>
                        <a:tabLst>
                          <a:tab pos="278130" algn="l"/>
                        </a:tabLst>
                      </a:pPr>
                      <a:r>
                        <a:rPr lang="en-GB" sz="1800" dirty="0">
                          <a:effectLst/>
                          <a:latin typeface="Arial" panose="020B0604020202020204" pitchFamily="34" charset="0"/>
                          <a:cs typeface="Arial" panose="020B0604020202020204" pitchFamily="34" charset="0"/>
                        </a:rPr>
                        <a:t>o/w Refugee Hosting Districts - (USMID)</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tabLst>
                          <a:tab pos="278130" algn="l"/>
                        </a:tabLst>
                      </a:pPr>
                      <a:r>
                        <a:rPr lang="en-GB" sz="1800" dirty="0">
                          <a:effectLst/>
                          <a:latin typeface="Arial" panose="020B0604020202020204" pitchFamily="34" charset="0"/>
                          <a:cs typeface="Arial" panose="020B0604020202020204" pitchFamily="34" charset="0"/>
                        </a:rPr>
                        <a:t>100% of IDA</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50602459"/>
                  </a:ext>
                </a:extLst>
              </a:tr>
              <a:tr h="598150">
                <a:tc>
                  <a:txBody>
                    <a:bodyPr/>
                    <a:lstStyle/>
                    <a:p>
                      <a:pPr marL="0" marR="0">
                        <a:lnSpc>
                          <a:spcPct val="107000"/>
                        </a:lnSpc>
                        <a:spcBef>
                          <a:spcPts val="0"/>
                        </a:spcBef>
                        <a:spcAft>
                          <a:spcPts val="0"/>
                        </a:spcAft>
                        <a:tabLst>
                          <a:tab pos="278130" algn="l"/>
                        </a:tabLst>
                      </a:pPr>
                      <a:r>
                        <a:rPr lang="en-GB" sz="1800" dirty="0">
                          <a:effectLst/>
                          <a:latin typeface="Arial" panose="020B0604020202020204" pitchFamily="34" charset="0"/>
                          <a:cs typeface="Arial" panose="020B0604020202020204" pitchFamily="34" charset="0"/>
                        </a:rPr>
                        <a:t>Urban Discretionary Development Equalisation Grant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tabLst>
                          <a:tab pos="278130" algn="l"/>
                        </a:tabLst>
                      </a:pPr>
                      <a:r>
                        <a:rPr lang="en-GB" sz="1800" dirty="0">
                          <a:effectLst/>
                          <a:latin typeface="Arial" panose="020B0604020202020204" pitchFamily="34" charset="0"/>
                          <a:cs typeface="Arial" panose="020B0604020202020204" pitchFamily="34" charset="0"/>
                        </a:rPr>
                        <a:t> </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993985623"/>
                  </a:ext>
                </a:extLst>
              </a:tr>
              <a:tr h="282861">
                <a:tc>
                  <a:txBody>
                    <a:bodyPr/>
                    <a:lstStyle/>
                    <a:p>
                      <a:pPr marL="0" marR="0" algn="just">
                        <a:lnSpc>
                          <a:spcPct val="107000"/>
                        </a:lnSpc>
                        <a:spcBef>
                          <a:spcPts val="0"/>
                        </a:spcBef>
                        <a:spcAft>
                          <a:spcPts val="0"/>
                        </a:spcAft>
                      </a:pPr>
                      <a:r>
                        <a:rPr lang="en-GB" sz="1800" dirty="0">
                          <a:effectLst/>
                          <a:latin typeface="Arial" panose="020B0604020202020204" pitchFamily="34" charset="0"/>
                          <a:cs typeface="Arial" panose="020B0604020202020204" pitchFamily="34" charset="0"/>
                        </a:rPr>
                        <a:t>o/w </a:t>
                      </a:r>
                      <a:r>
                        <a:rPr lang="en-GB" sz="1800" dirty="0" smtClean="0">
                          <a:effectLst/>
                          <a:latin typeface="Arial" panose="020B0604020202020204" pitchFamily="34" charset="0"/>
                          <a:cs typeface="Arial" panose="020B0604020202020204" pitchFamily="34" charset="0"/>
                        </a:rPr>
                        <a:t>City USMID /Municipal </a:t>
                      </a:r>
                      <a:r>
                        <a:rPr lang="en-GB" sz="1800" dirty="0">
                          <a:effectLst/>
                          <a:latin typeface="Arial" panose="020B0604020202020204" pitchFamily="34" charset="0"/>
                          <a:cs typeface="Arial" panose="020B0604020202020204" pitchFamily="34" charset="0"/>
                        </a:rPr>
                        <a:t>USMID </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GB" sz="1800" dirty="0">
                          <a:effectLst/>
                          <a:latin typeface="Arial" panose="020B0604020202020204" pitchFamily="34" charset="0"/>
                          <a:cs typeface="Arial" panose="020B0604020202020204" pitchFamily="34" charset="0"/>
                        </a:rPr>
                        <a:t>100% of </a:t>
                      </a:r>
                      <a:r>
                        <a:rPr lang="en-GB" sz="1800" dirty="0" smtClean="0">
                          <a:effectLst/>
                          <a:latin typeface="Arial" panose="020B0604020202020204" pitchFamily="34" charset="0"/>
                          <a:cs typeface="Arial" panose="020B0604020202020204" pitchFamily="34" charset="0"/>
                        </a:rPr>
                        <a:t>IDA</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756346423"/>
                  </a:ext>
                </a:extLst>
              </a:tr>
              <a:tr h="146749">
                <a:tc>
                  <a:txBody>
                    <a:bodyPr/>
                    <a:lstStyle/>
                    <a:p>
                      <a:pPr marL="0" marR="0" algn="just">
                        <a:lnSpc>
                          <a:spcPct val="107000"/>
                        </a:lnSpc>
                        <a:spcBef>
                          <a:spcPts val="0"/>
                        </a:spcBef>
                        <a:spcAft>
                          <a:spcPts val="0"/>
                        </a:spcAft>
                      </a:pPr>
                      <a:r>
                        <a:rPr lang="en-US" sz="1800" dirty="0" smtClean="0">
                          <a:effectLst/>
                          <a:latin typeface="Arial" panose="020B0604020202020204" pitchFamily="34" charset="0"/>
                          <a:ea typeface="Calibri" panose="020F0502020204030204" pitchFamily="34" charset="0"/>
                          <a:cs typeface="Arial" panose="020B0604020202020204" pitchFamily="34" charset="0"/>
                        </a:rPr>
                        <a:t>o/w </a:t>
                      </a:r>
                      <a:r>
                        <a:rPr lang="en-GB" sz="1800" dirty="0" smtClean="0">
                          <a:effectLst/>
                          <a:latin typeface="Arial" panose="020B0604020202020204" pitchFamily="34" charset="0"/>
                          <a:cs typeface="Arial" panose="020B0604020202020204" pitchFamily="34" charset="0"/>
                        </a:rPr>
                        <a:t>City USMID /Municipal USMID </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r>
                        <a:rPr lang="en-US" dirty="0" smtClean="0"/>
                        <a:t>                                        </a:t>
                      </a:r>
                      <a:r>
                        <a:rPr lang="en-US" dirty="0" smtClean="0">
                          <a:latin typeface="Arial" panose="020B0604020202020204" pitchFamily="34" charset="0"/>
                          <a:cs typeface="Arial" panose="020B0604020202020204" pitchFamily="34" charset="0"/>
                        </a:rPr>
                        <a:t>50% GoU</a:t>
                      </a:r>
                      <a:endParaRPr lang="en-US" dirty="0">
                        <a:latin typeface="Arial" panose="020B0604020202020204" pitchFamily="34" charset="0"/>
                        <a:cs typeface="Arial" panose="020B0604020202020204" pitchFamily="34" charset="0"/>
                      </a:endParaRPr>
                    </a:p>
                  </a:txBody>
                  <a:tcPr marL="68580" marR="68580" marT="0" marB="0"/>
                </a:tc>
                <a:extLst>
                  <a:ext uri="{0D108BD9-81ED-4DB2-BD59-A6C34878D82A}">
                    <a16:rowId xmlns:a16="http://schemas.microsoft.com/office/drawing/2014/main" val="10010"/>
                  </a:ext>
                </a:extLst>
              </a:tr>
              <a:tr h="292307">
                <a:tc>
                  <a:txBody>
                    <a:bodyPr/>
                    <a:lstStyle/>
                    <a:p>
                      <a:pPr marL="0" marR="0" algn="just">
                        <a:lnSpc>
                          <a:spcPct val="107000"/>
                        </a:lnSpc>
                        <a:spcBef>
                          <a:spcPts val="0"/>
                        </a:spcBef>
                        <a:spcAft>
                          <a:spcPts val="0"/>
                        </a:spcAft>
                      </a:pPr>
                      <a:r>
                        <a:rPr lang="en-GB" sz="1800" dirty="0">
                          <a:effectLst/>
                          <a:latin typeface="Arial" panose="020B0604020202020204" pitchFamily="34" charset="0"/>
                          <a:cs typeface="Arial" panose="020B0604020202020204" pitchFamily="34" charset="0"/>
                        </a:rPr>
                        <a:t>o/w </a:t>
                      </a:r>
                      <a:r>
                        <a:rPr lang="en-GB" sz="1800" dirty="0" smtClean="0">
                          <a:effectLst/>
                          <a:latin typeface="Arial" panose="020B0604020202020204" pitchFamily="34" charset="0"/>
                          <a:cs typeface="Arial" panose="020B0604020202020204" pitchFamily="34" charset="0"/>
                        </a:rPr>
                        <a:t>City Division USMID/Municipal Division </a:t>
                      </a:r>
                      <a:r>
                        <a:rPr lang="en-GB" sz="1800" dirty="0">
                          <a:effectLst/>
                          <a:latin typeface="Arial" panose="020B0604020202020204" pitchFamily="34" charset="0"/>
                          <a:cs typeface="Arial" panose="020B0604020202020204" pitchFamily="34" charset="0"/>
                        </a:rPr>
                        <a:t>– USMID</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GB" sz="1800" dirty="0" smtClean="0">
                          <a:effectLst/>
                          <a:latin typeface="Arial" panose="020B0604020202020204" pitchFamily="34" charset="0"/>
                          <a:cs typeface="Arial" panose="020B0604020202020204" pitchFamily="34" charset="0"/>
                        </a:rPr>
                        <a:t>50% </a:t>
                      </a:r>
                      <a:r>
                        <a:rPr lang="en-GB" sz="1800" dirty="0">
                          <a:effectLst/>
                          <a:latin typeface="Arial" panose="020B0604020202020204" pitchFamily="34" charset="0"/>
                          <a:cs typeface="Arial" panose="020B0604020202020204" pitchFamily="34" charset="0"/>
                        </a:rPr>
                        <a:t>of GoU</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826687476"/>
                  </a:ext>
                </a:extLst>
              </a:tr>
              <a:tr h="292307">
                <a:tc>
                  <a:txBody>
                    <a:bodyPr/>
                    <a:lstStyle/>
                    <a:p>
                      <a:pPr marL="0" marR="0" algn="just">
                        <a:lnSpc>
                          <a:spcPct val="107000"/>
                        </a:lnSpc>
                        <a:spcBef>
                          <a:spcPts val="0"/>
                        </a:spcBef>
                        <a:spcAft>
                          <a:spcPts val="0"/>
                        </a:spcAft>
                      </a:pPr>
                      <a:r>
                        <a:rPr lang="en-GB" sz="1800">
                          <a:effectLst/>
                          <a:latin typeface="Arial" panose="020B0604020202020204" pitchFamily="34" charset="0"/>
                          <a:cs typeface="Arial" panose="020B0604020202020204" pitchFamily="34" charset="0"/>
                        </a:rPr>
                        <a:t>o/w Municipal – non USMID </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GB" sz="1800" dirty="0">
                          <a:effectLst/>
                          <a:latin typeface="Arial" panose="020B0604020202020204" pitchFamily="34" charset="0"/>
                          <a:cs typeface="Arial" panose="020B0604020202020204" pitchFamily="34" charset="0"/>
                        </a:rPr>
                        <a:t>50% (</a:t>
                      </a:r>
                      <a:r>
                        <a:rPr lang="en-GB" sz="1800" dirty="0" err="1">
                          <a:effectLst/>
                          <a:latin typeface="Arial" panose="020B0604020202020204" pitchFamily="34" charset="0"/>
                          <a:cs typeface="Arial" panose="020B0604020202020204" pitchFamily="34" charset="0"/>
                        </a:rPr>
                        <a:t>GoU</a:t>
                      </a:r>
                      <a:r>
                        <a:rPr lang="en-GB" sz="1800" dirty="0">
                          <a:effectLst/>
                          <a:latin typeface="Arial" panose="020B0604020202020204" pitchFamily="34" charset="0"/>
                          <a:cs typeface="Arial" panose="020B0604020202020204" pitchFamily="34" charset="0"/>
                        </a:rPr>
                        <a: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161278874"/>
                  </a:ext>
                </a:extLst>
              </a:tr>
              <a:tr h="292307">
                <a:tc>
                  <a:txBody>
                    <a:bodyPr/>
                    <a:lstStyle/>
                    <a:p>
                      <a:pPr marL="0" marR="0" algn="just">
                        <a:lnSpc>
                          <a:spcPct val="107000"/>
                        </a:lnSpc>
                        <a:spcBef>
                          <a:spcPts val="0"/>
                        </a:spcBef>
                        <a:spcAft>
                          <a:spcPts val="0"/>
                        </a:spcAft>
                      </a:pPr>
                      <a:r>
                        <a:rPr lang="en-GB" sz="1800">
                          <a:effectLst/>
                          <a:latin typeface="Arial" panose="020B0604020202020204" pitchFamily="34" charset="0"/>
                          <a:cs typeface="Arial" panose="020B0604020202020204" pitchFamily="34" charset="0"/>
                        </a:rPr>
                        <a:t>o/w Division – non USMID</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GB" sz="1800" dirty="0">
                          <a:effectLst/>
                          <a:latin typeface="Arial" panose="020B0604020202020204" pitchFamily="34" charset="0"/>
                          <a:cs typeface="Arial" panose="020B0604020202020204" pitchFamily="34" charset="0"/>
                        </a:rPr>
                        <a:t>50% (</a:t>
                      </a:r>
                      <a:r>
                        <a:rPr lang="en-GB" sz="1800" dirty="0" err="1">
                          <a:effectLst/>
                          <a:latin typeface="Arial" panose="020B0604020202020204" pitchFamily="34" charset="0"/>
                          <a:cs typeface="Arial" panose="020B0604020202020204" pitchFamily="34" charset="0"/>
                        </a:rPr>
                        <a:t>GoU</a:t>
                      </a:r>
                      <a:r>
                        <a:rPr lang="en-GB" sz="1800" dirty="0">
                          <a:effectLst/>
                          <a:latin typeface="Arial" panose="020B0604020202020204" pitchFamily="34" charset="0"/>
                          <a:cs typeface="Arial" panose="020B0604020202020204" pitchFamily="34" charset="0"/>
                        </a:rPr>
                        <a: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58513868"/>
                  </a:ext>
                </a:extLst>
              </a:tr>
              <a:tr h="292307">
                <a:tc>
                  <a:txBody>
                    <a:bodyPr/>
                    <a:lstStyle/>
                    <a:p>
                      <a:pPr marL="0" marR="0" algn="just">
                        <a:lnSpc>
                          <a:spcPct val="107000"/>
                        </a:lnSpc>
                        <a:spcBef>
                          <a:spcPts val="0"/>
                        </a:spcBef>
                        <a:spcAft>
                          <a:spcPts val="0"/>
                        </a:spcAft>
                      </a:pPr>
                      <a:r>
                        <a:rPr lang="en-GB" sz="1800">
                          <a:effectLst/>
                          <a:latin typeface="Arial" panose="020B0604020202020204" pitchFamily="34" charset="0"/>
                          <a:cs typeface="Arial" panose="020B0604020202020204" pitchFamily="34" charset="0"/>
                        </a:rPr>
                        <a:t>o/w Town Councils </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GB" sz="1800" dirty="0">
                          <a:effectLst/>
                          <a:latin typeface="Arial" panose="020B0604020202020204" pitchFamily="34" charset="0"/>
                          <a:cs typeface="Arial" panose="020B0604020202020204" pitchFamily="34" charset="0"/>
                        </a:rPr>
                        <a:t>100% of TC window (</a:t>
                      </a:r>
                      <a:r>
                        <a:rPr lang="en-GB" sz="1800" dirty="0" err="1">
                          <a:effectLst/>
                          <a:latin typeface="Arial" panose="020B0604020202020204" pitchFamily="34" charset="0"/>
                          <a:cs typeface="Arial" panose="020B0604020202020204" pitchFamily="34" charset="0"/>
                        </a:rPr>
                        <a:t>GoU</a:t>
                      </a:r>
                      <a:r>
                        <a:rPr lang="en-GB" sz="1800" dirty="0">
                          <a:effectLst/>
                          <a:latin typeface="Arial" panose="020B0604020202020204" pitchFamily="34" charset="0"/>
                          <a:cs typeface="Arial" panose="020B0604020202020204" pitchFamily="34" charset="0"/>
                        </a:rPr>
                        <a: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251324695"/>
                  </a:ext>
                </a:extLst>
              </a:tr>
            </a:tbl>
          </a:graphicData>
        </a:graphic>
      </p:graphicFrame>
      <p:sp>
        <p:nvSpPr>
          <p:cNvPr id="3" name="Slide Number Placeholder 2"/>
          <p:cNvSpPr>
            <a:spLocks noGrp="1"/>
          </p:cNvSpPr>
          <p:nvPr>
            <p:ph type="sldNum" sz="quarter" idx="12"/>
          </p:nvPr>
        </p:nvSpPr>
        <p:spPr/>
        <p:txBody>
          <a:bodyPr/>
          <a:lstStyle/>
          <a:p>
            <a:fld id="{52A4F15D-8E49-495E-8C38-B6C68B07BE1E}" type="slidenum">
              <a:rPr lang="en-GB" smtClean="0"/>
              <a:t>8</a:t>
            </a:fld>
            <a:endParaRPr lang="en-GB"/>
          </a:p>
        </p:txBody>
      </p:sp>
    </p:spTree>
    <p:extLst>
      <p:ext uri="{BB962C8B-B14F-4D97-AF65-F5344CB8AC3E}">
        <p14:creationId xmlns:p14="http://schemas.microsoft.com/office/powerpoint/2010/main" val="674355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81011-FDAC-4B3D-8449-0299EB871A53}"/>
              </a:ext>
            </a:extLst>
          </p:cNvPr>
          <p:cNvSpPr>
            <a:spLocks noGrp="1"/>
          </p:cNvSpPr>
          <p:nvPr>
            <p:ph type="title"/>
          </p:nvPr>
        </p:nvSpPr>
        <p:spPr>
          <a:xfrm>
            <a:off x="838200" y="153824"/>
            <a:ext cx="10515600" cy="1325563"/>
          </a:xfrm>
        </p:spPr>
        <p:txBody>
          <a:bodyPr>
            <a:normAutofit fontScale="90000"/>
          </a:bodyPr>
          <a:lstStyle/>
          <a:p>
            <a:pPr algn="ctr"/>
            <a:r>
              <a:rPr lang="en-US" sz="3600" b="1" dirty="0">
                <a:latin typeface="Arial" panose="020B0604020202020204" pitchFamily="34" charset="0"/>
                <a:cs typeface="Arial" panose="020B0604020202020204" pitchFamily="34" charset="0"/>
              </a:rPr>
              <a:t>Step 3 (a): </a:t>
            </a:r>
            <a:r>
              <a:rPr lang="en-GB" sz="3600" b="1" dirty="0">
                <a:latin typeface="Arial" panose="020B0604020202020204" pitchFamily="34" charset="0"/>
                <a:cs typeface="Arial" panose="020B0604020202020204" pitchFamily="34" charset="0"/>
              </a:rPr>
              <a:t>Allocation of the DDEG across </a:t>
            </a:r>
            <a:r>
              <a:rPr lang="en-GB" sz="3600" b="1" dirty="0" smtClean="0">
                <a:latin typeface="Arial" panose="020B0604020202020204" pitchFamily="34" charset="0"/>
                <a:cs typeface="Arial" panose="020B0604020202020204" pitchFamily="34" charset="0"/>
              </a:rPr>
              <a:t>Districts, Cities  </a:t>
            </a:r>
            <a:r>
              <a:rPr lang="en-GB" sz="3600" b="1" dirty="0">
                <a:latin typeface="Arial" panose="020B0604020202020204" pitchFamily="34" charset="0"/>
                <a:cs typeface="Arial" panose="020B0604020202020204" pitchFamily="34" charset="0"/>
              </a:rPr>
              <a:t>and Municipalities within a window</a:t>
            </a:r>
            <a:endParaRPr lang="en-US" sz="36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2E906DEB-7C28-4182-B792-9F40E25F10B8}"/>
              </a:ext>
            </a:extLst>
          </p:cNvPr>
          <p:cNvSpPr>
            <a:spLocks noGrp="1"/>
          </p:cNvSpPr>
          <p:nvPr>
            <p:ph idx="1"/>
          </p:nvPr>
        </p:nvSpPr>
        <p:spPr>
          <a:xfrm>
            <a:off x="838199" y="1349829"/>
            <a:ext cx="11006797" cy="5087919"/>
          </a:xfrm>
        </p:spPr>
        <p:txBody>
          <a:bodyPr>
            <a:normAutofit lnSpcReduction="10000"/>
          </a:bodyPr>
          <a:lstStyle/>
          <a:p>
            <a:pPr marL="0" indent="0">
              <a:buNone/>
            </a:pPr>
            <a:r>
              <a:rPr lang="en-GB" sz="2600" dirty="0">
                <a:latin typeface="Arial" panose="020B0604020202020204" pitchFamily="34" charset="0"/>
                <a:cs typeface="Arial" panose="020B0604020202020204" pitchFamily="34" charset="0"/>
              </a:rPr>
              <a:t>The DDEG will be allocated 50/50 based on two components: </a:t>
            </a:r>
          </a:p>
          <a:p>
            <a:pPr marL="1028700" lvl="1" indent="-571500">
              <a:buFont typeface="+mj-lt"/>
              <a:buAutoNum type="romanLcPeriod"/>
            </a:pPr>
            <a:r>
              <a:rPr lang="en-GB" sz="2600" dirty="0">
                <a:latin typeface="Arial" panose="020B0604020202020204" pitchFamily="34" charset="0"/>
                <a:cs typeface="Arial" panose="020B0604020202020204" pitchFamily="34" charset="0"/>
              </a:rPr>
              <a:t>the </a:t>
            </a:r>
            <a:r>
              <a:rPr lang="en-GB" sz="2600" b="1" dirty="0">
                <a:latin typeface="Arial" panose="020B0604020202020204" pitchFamily="34" charset="0"/>
                <a:cs typeface="Arial" panose="020B0604020202020204" pitchFamily="34" charset="0"/>
              </a:rPr>
              <a:t>basic allocation</a:t>
            </a:r>
            <a:r>
              <a:rPr lang="en-GB" sz="2600" dirty="0">
                <a:latin typeface="Arial" panose="020B0604020202020204" pitchFamily="34" charset="0"/>
                <a:cs typeface="Arial" panose="020B0604020202020204" pitchFamily="34" charset="0"/>
              </a:rPr>
              <a:t> based on socio-economic variables as shown below:</a:t>
            </a:r>
          </a:p>
          <a:p>
            <a:pPr marL="1028700" lvl="1" indent="-571500">
              <a:buFont typeface="+mj-lt"/>
              <a:buAutoNum type="romanLcPeriod"/>
            </a:pPr>
            <a:endParaRPr lang="en-GB" sz="2600" dirty="0">
              <a:latin typeface="Arial" panose="020B0604020202020204" pitchFamily="34" charset="0"/>
              <a:cs typeface="Arial" panose="020B0604020202020204" pitchFamily="34" charset="0"/>
            </a:endParaRPr>
          </a:p>
          <a:p>
            <a:pPr marL="1028700" lvl="1" indent="-571500">
              <a:buFont typeface="+mj-lt"/>
              <a:buAutoNum type="romanLcPeriod"/>
            </a:pPr>
            <a:endParaRPr lang="en-GB" sz="2600" dirty="0">
              <a:latin typeface="Arial" panose="020B0604020202020204" pitchFamily="34" charset="0"/>
              <a:cs typeface="Arial" panose="020B0604020202020204" pitchFamily="34" charset="0"/>
            </a:endParaRPr>
          </a:p>
          <a:p>
            <a:pPr marL="1028700" lvl="1" indent="-571500">
              <a:buFont typeface="+mj-lt"/>
              <a:buAutoNum type="romanLcPeriod"/>
            </a:pPr>
            <a:endParaRPr lang="en-GB" sz="2600" dirty="0">
              <a:latin typeface="Arial" panose="020B0604020202020204" pitchFamily="34" charset="0"/>
              <a:cs typeface="Arial" panose="020B0604020202020204" pitchFamily="34" charset="0"/>
            </a:endParaRPr>
          </a:p>
          <a:p>
            <a:pPr marL="1028700" lvl="1" indent="-571500">
              <a:buFont typeface="+mj-lt"/>
              <a:buAutoNum type="romanLcPeriod"/>
            </a:pPr>
            <a:endParaRPr lang="en-GB" sz="2600" dirty="0">
              <a:latin typeface="Arial" panose="020B0604020202020204" pitchFamily="34" charset="0"/>
              <a:cs typeface="Arial" panose="020B0604020202020204" pitchFamily="34" charset="0"/>
            </a:endParaRPr>
          </a:p>
          <a:p>
            <a:pPr marL="1028700" lvl="1" indent="-571500">
              <a:buFont typeface="+mj-lt"/>
              <a:buAutoNum type="romanLcPeriod"/>
            </a:pPr>
            <a:endParaRPr lang="en-GB" sz="2600" dirty="0">
              <a:latin typeface="Arial" panose="020B0604020202020204" pitchFamily="34" charset="0"/>
              <a:cs typeface="Arial" panose="020B0604020202020204" pitchFamily="34" charset="0"/>
            </a:endParaRPr>
          </a:p>
          <a:p>
            <a:pPr marL="1028700" lvl="1" indent="-571500">
              <a:buFont typeface="+mj-lt"/>
              <a:buAutoNum type="romanLcPeriod"/>
            </a:pPr>
            <a:endParaRPr lang="en-GB" sz="2600" dirty="0">
              <a:latin typeface="Arial" panose="020B0604020202020204" pitchFamily="34" charset="0"/>
              <a:cs typeface="Arial" panose="020B0604020202020204" pitchFamily="34" charset="0"/>
            </a:endParaRPr>
          </a:p>
          <a:p>
            <a:pPr marL="1028700" lvl="1" indent="-571500">
              <a:buFont typeface="+mj-lt"/>
              <a:buAutoNum type="romanLcPeriod"/>
            </a:pPr>
            <a:endParaRPr lang="en-GB" sz="2600" dirty="0">
              <a:latin typeface="Arial" panose="020B0604020202020204" pitchFamily="34" charset="0"/>
              <a:cs typeface="Arial" panose="020B0604020202020204" pitchFamily="34" charset="0"/>
            </a:endParaRPr>
          </a:p>
          <a:p>
            <a:pPr marL="1028700" lvl="1" indent="-571500">
              <a:buFont typeface="+mj-lt"/>
              <a:buAutoNum type="romanLcPeriod"/>
            </a:pPr>
            <a:endParaRPr lang="en-GB" sz="2600" dirty="0">
              <a:latin typeface="Arial" panose="020B0604020202020204" pitchFamily="34" charset="0"/>
              <a:cs typeface="Arial" panose="020B0604020202020204" pitchFamily="34" charset="0"/>
            </a:endParaRPr>
          </a:p>
          <a:p>
            <a:pPr marL="1028700" lvl="1" indent="-571500">
              <a:buFont typeface="+mj-lt"/>
              <a:buAutoNum type="romanLcPeriod"/>
            </a:pPr>
            <a:endParaRPr lang="en-GB" sz="2600" dirty="0">
              <a:latin typeface="Arial" panose="020B0604020202020204" pitchFamily="34" charset="0"/>
              <a:cs typeface="Arial" panose="020B0604020202020204" pitchFamily="34" charset="0"/>
            </a:endParaRPr>
          </a:p>
          <a:p>
            <a:pPr marL="1028700" lvl="1" indent="-571500">
              <a:buFont typeface="+mj-lt"/>
              <a:buAutoNum type="romanLcPeriod"/>
            </a:pPr>
            <a:r>
              <a:rPr lang="en-GB" sz="2600" dirty="0">
                <a:latin typeface="Arial" panose="020B0604020202020204" pitchFamily="34" charset="0"/>
                <a:cs typeface="Arial" panose="020B0604020202020204" pitchFamily="34" charset="0"/>
              </a:rPr>
              <a:t>the </a:t>
            </a:r>
            <a:r>
              <a:rPr lang="en-GB" sz="2600" b="1" dirty="0">
                <a:latin typeface="Arial" panose="020B0604020202020204" pitchFamily="34" charset="0"/>
                <a:cs typeface="Arial" panose="020B0604020202020204" pitchFamily="34" charset="0"/>
              </a:rPr>
              <a:t>performance component based</a:t>
            </a:r>
            <a:r>
              <a:rPr lang="en-GB" sz="2600" dirty="0">
                <a:latin typeface="Arial" panose="020B0604020202020204" pitchFamily="34" charset="0"/>
                <a:cs typeface="Arial" panose="020B0604020202020204" pitchFamily="34" charset="0"/>
              </a:rPr>
              <a:t> on the results of the </a:t>
            </a:r>
            <a:r>
              <a:rPr lang="en-GB" sz="2600" dirty="0" smtClean="0">
                <a:latin typeface="Arial" panose="020B0604020202020204" pitchFamily="34" charset="0"/>
                <a:cs typeface="Arial" panose="020B0604020202020204" pitchFamily="34" charset="0"/>
              </a:rPr>
              <a:t>LGPA</a:t>
            </a:r>
            <a:endParaRPr lang="en-GB" dirty="0"/>
          </a:p>
          <a:p>
            <a:pPr marL="457200" lvl="1" indent="0">
              <a:buNone/>
            </a:pPr>
            <a:endParaRPr lang="en-US" dirty="0"/>
          </a:p>
        </p:txBody>
      </p:sp>
      <p:graphicFrame>
        <p:nvGraphicFramePr>
          <p:cNvPr id="16" name="Table 15">
            <a:extLst>
              <a:ext uri="{FF2B5EF4-FFF2-40B4-BE49-F238E27FC236}">
                <a16:creationId xmlns:a16="http://schemas.microsoft.com/office/drawing/2014/main" id="{91F3DAFD-56C5-4ECD-9B72-8891FC79FBB7}"/>
              </a:ext>
            </a:extLst>
          </p:cNvPr>
          <p:cNvGraphicFramePr>
            <a:graphicFrameLocks noGrp="1"/>
          </p:cNvGraphicFramePr>
          <p:nvPr>
            <p:extLst>
              <p:ext uri="{D42A27DB-BD31-4B8C-83A1-F6EECF244321}">
                <p14:modId xmlns:p14="http://schemas.microsoft.com/office/powerpoint/2010/main" val="3890321493"/>
              </p:ext>
            </p:extLst>
          </p:nvPr>
        </p:nvGraphicFramePr>
        <p:xfrm>
          <a:off x="1336011" y="2372636"/>
          <a:ext cx="10017789" cy="4105792"/>
        </p:xfrm>
        <a:graphic>
          <a:graphicData uri="http://schemas.openxmlformats.org/drawingml/2006/table">
            <a:tbl>
              <a:tblPr firstRow="1" firstCol="1" bandRow="1">
                <a:tableStyleId>{5C22544A-7EE6-4342-B048-85BDC9FD1C3A}</a:tableStyleId>
              </a:tblPr>
              <a:tblGrid>
                <a:gridCol w="2722710">
                  <a:extLst>
                    <a:ext uri="{9D8B030D-6E8A-4147-A177-3AD203B41FA5}">
                      <a16:colId xmlns:a16="http://schemas.microsoft.com/office/drawing/2014/main" val="1712245849"/>
                    </a:ext>
                  </a:extLst>
                </a:gridCol>
                <a:gridCol w="1326615">
                  <a:extLst>
                    <a:ext uri="{9D8B030D-6E8A-4147-A177-3AD203B41FA5}">
                      <a16:colId xmlns:a16="http://schemas.microsoft.com/office/drawing/2014/main" val="1285196620"/>
                    </a:ext>
                  </a:extLst>
                </a:gridCol>
                <a:gridCol w="1192907">
                  <a:extLst>
                    <a:ext uri="{9D8B030D-6E8A-4147-A177-3AD203B41FA5}">
                      <a16:colId xmlns:a16="http://schemas.microsoft.com/office/drawing/2014/main" val="1820866101"/>
                    </a:ext>
                  </a:extLst>
                </a:gridCol>
                <a:gridCol w="4775557">
                  <a:extLst>
                    <a:ext uri="{9D8B030D-6E8A-4147-A177-3AD203B41FA5}">
                      <a16:colId xmlns:a16="http://schemas.microsoft.com/office/drawing/2014/main" val="3403806496"/>
                    </a:ext>
                  </a:extLst>
                </a:gridCol>
              </a:tblGrid>
              <a:tr h="452890">
                <a:tc>
                  <a:txBody>
                    <a:bodyPr/>
                    <a:lstStyle/>
                    <a:p>
                      <a:pPr marL="0" marR="0" algn="just">
                        <a:lnSpc>
                          <a:spcPct val="120000"/>
                        </a:lnSpc>
                        <a:spcBef>
                          <a:spcPts val="0"/>
                        </a:spcBef>
                        <a:spcAft>
                          <a:spcPts val="0"/>
                        </a:spcAft>
                      </a:pPr>
                      <a:r>
                        <a:rPr lang="en-GB" sz="1600" dirty="0">
                          <a:effectLst/>
                        </a:rPr>
                        <a:t>Variable name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ctr">
                        <a:lnSpc>
                          <a:spcPct val="107000"/>
                        </a:lnSpc>
                        <a:spcBef>
                          <a:spcPts val="0"/>
                        </a:spcBef>
                        <a:spcAft>
                          <a:spcPts val="0"/>
                        </a:spcAft>
                      </a:pPr>
                      <a:r>
                        <a:rPr lang="en-GB" sz="1600" dirty="0">
                          <a:effectLst/>
                        </a:rPr>
                        <a:t>Weights in percentage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a:txBody>
                    <a:bodyPr/>
                    <a:lstStyle/>
                    <a:p>
                      <a:pPr marL="0" marR="0" algn="just">
                        <a:lnSpc>
                          <a:spcPct val="120000"/>
                        </a:lnSpc>
                        <a:spcBef>
                          <a:spcPts val="0"/>
                        </a:spcBef>
                        <a:spcAft>
                          <a:spcPts val="0"/>
                        </a:spcAft>
                      </a:pPr>
                      <a:r>
                        <a:rPr lang="en-GB" sz="1600" dirty="0">
                          <a:effectLst/>
                        </a:rPr>
                        <a:t>Justification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87469742"/>
                  </a:ext>
                </a:extLst>
              </a:tr>
              <a:tr h="452890">
                <a:tc>
                  <a:txBody>
                    <a:bodyPr/>
                    <a:lstStyle/>
                    <a:p>
                      <a:pPr marL="0" marR="0" algn="just">
                        <a:lnSpc>
                          <a:spcPct val="120000"/>
                        </a:lnSpc>
                        <a:spcBef>
                          <a:spcPts val="0"/>
                        </a:spcBef>
                        <a:spcAft>
                          <a:spcPts val="0"/>
                        </a:spcAft>
                      </a:pPr>
                      <a:r>
                        <a:rPr lang="en-GB" sz="16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GB" sz="1600" dirty="0">
                          <a:effectLst/>
                        </a:rPr>
                        <a:t>District DDEG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GB" sz="1600" dirty="0">
                          <a:effectLst/>
                        </a:rPr>
                        <a:t>Urban </a:t>
                      </a:r>
                      <a:r>
                        <a:rPr lang="en-GB" sz="1600" dirty="0" smtClean="0">
                          <a:effectLst/>
                        </a:rPr>
                        <a:t>DDEG( Including Cities)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120000"/>
                        </a:lnSpc>
                        <a:spcBef>
                          <a:spcPts val="0"/>
                        </a:spcBef>
                        <a:spcAft>
                          <a:spcPts val="0"/>
                        </a:spcAft>
                      </a:pPr>
                      <a:r>
                        <a:rPr lang="en-GB" sz="1600" kern="12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98150664"/>
                  </a:ext>
                </a:extLst>
              </a:tr>
              <a:tr h="754745">
                <a:tc>
                  <a:txBody>
                    <a:bodyPr/>
                    <a:lstStyle/>
                    <a:p>
                      <a:pPr marL="0" marR="0" algn="just">
                        <a:lnSpc>
                          <a:spcPct val="107000"/>
                        </a:lnSpc>
                        <a:spcBef>
                          <a:spcPts val="0"/>
                        </a:spcBef>
                        <a:spcAft>
                          <a:spcPts val="0"/>
                        </a:spcAft>
                      </a:pPr>
                      <a:r>
                        <a:rPr lang="en-GB" sz="1600" dirty="0">
                          <a:effectLst/>
                        </a:rPr>
                        <a:t>Constant (fixed allocation for higher/ LLGs)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20000"/>
                        </a:lnSpc>
                        <a:spcBef>
                          <a:spcPts val="0"/>
                        </a:spcBef>
                        <a:spcAft>
                          <a:spcPts val="0"/>
                        </a:spcAft>
                      </a:pPr>
                      <a:r>
                        <a:rPr lang="en-GB" sz="1600" dirty="0">
                          <a:effectLst/>
                        </a:rPr>
                        <a:t>25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20000"/>
                        </a:lnSpc>
                        <a:spcBef>
                          <a:spcPts val="0"/>
                        </a:spcBef>
                        <a:spcAft>
                          <a:spcPts val="0"/>
                        </a:spcAft>
                      </a:pPr>
                      <a:r>
                        <a:rPr lang="en-GB" sz="1600" kern="1200" dirty="0">
                          <a:effectLst/>
                        </a:rPr>
                        <a:t>20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107000"/>
                        </a:lnSpc>
                        <a:spcBef>
                          <a:spcPts val="0"/>
                        </a:spcBef>
                        <a:spcAft>
                          <a:spcPts val="0"/>
                        </a:spcAft>
                      </a:pPr>
                      <a:r>
                        <a:rPr lang="en-GB" sz="1600" kern="1200" dirty="0">
                          <a:effectLst/>
                        </a:rPr>
                        <a:t>Ensure that Higher and Lower LGs have minimum allocations for construction and completion of meaningful infrastructure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39845075"/>
                  </a:ext>
                </a:extLst>
              </a:tr>
              <a:tr h="499373">
                <a:tc>
                  <a:txBody>
                    <a:bodyPr/>
                    <a:lstStyle/>
                    <a:p>
                      <a:pPr marL="0" marR="0" algn="just">
                        <a:lnSpc>
                          <a:spcPct val="107000"/>
                        </a:lnSpc>
                        <a:spcBef>
                          <a:spcPts val="0"/>
                        </a:spcBef>
                        <a:spcAft>
                          <a:spcPts val="0"/>
                        </a:spcAft>
                      </a:pPr>
                      <a:r>
                        <a:rPr lang="en-GB" sz="1600" dirty="0">
                          <a:effectLst/>
                        </a:rPr>
                        <a:t>Rural Population / Urban Population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20000"/>
                        </a:lnSpc>
                        <a:spcBef>
                          <a:spcPts val="0"/>
                        </a:spcBef>
                        <a:spcAft>
                          <a:spcPts val="0"/>
                        </a:spcAft>
                      </a:pPr>
                      <a:r>
                        <a:rPr lang="en-GB" sz="1600">
                          <a:effectLst/>
                        </a:rPr>
                        <a:t>30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20000"/>
                        </a:lnSpc>
                        <a:spcBef>
                          <a:spcPts val="0"/>
                        </a:spcBef>
                        <a:spcAft>
                          <a:spcPts val="0"/>
                        </a:spcAft>
                      </a:pPr>
                      <a:r>
                        <a:rPr lang="en-GB" sz="1600">
                          <a:effectLst/>
                        </a:rPr>
                        <a:t>62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107000"/>
                        </a:lnSpc>
                        <a:spcBef>
                          <a:spcPts val="0"/>
                        </a:spcBef>
                        <a:spcAft>
                          <a:spcPts val="0"/>
                        </a:spcAft>
                      </a:pPr>
                      <a:r>
                        <a:rPr lang="en-GB" sz="1600" dirty="0">
                          <a:effectLst/>
                        </a:rPr>
                        <a:t>Provide for demand/scale of delivering services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91115087"/>
                  </a:ext>
                </a:extLst>
              </a:tr>
              <a:tr h="754745">
                <a:tc>
                  <a:txBody>
                    <a:bodyPr/>
                    <a:lstStyle/>
                    <a:p>
                      <a:pPr marL="0" marR="0" algn="just">
                        <a:lnSpc>
                          <a:spcPct val="107000"/>
                        </a:lnSpc>
                        <a:spcBef>
                          <a:spcPts val="0"/>
                        </a:spcBef>
                        <a:spcAft>
                          <a:spcPts val="0"/>
                        </a:spcAft>
                      </a:pPr>
                      <a:r>
                        <a:rPr lang="en-GB" sz="1600">
                          <a:effectLst/>
                        </a:rPr>
                        <a:t>Rural poverty headcount/Urban poverty head county</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20000"/>
                        </a:lnSpc>
                        <a:spcBef>
                          <a:spcPts val="0"/>
                        </a:spcBef>
                        <a:spcAft>
                          <a:spcPts val="0"/>
                        </a:spcAft>
                      </a:pPr>
                      <a:r>
                        <a:rPr lang="en-GB" sz="1600">
                          <a:effectLst/>
                        </a:rPr>
                        <a:t>40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20000"/>
                        </a:lnSpc>
                        <a:spcBef>
                          <a:spcPts val="0"/>
                        </a:spcBef>
                        <a:spcAft>
                          <a:spcPts val="0"/>
                        </a:spcAft>
                      </a:pPr>
                      <a:r>
                        <a:rPr lang="en-US" sz="1600" kern="1200">
                          <a:effectLst/>
                        </a:rPr>
                        <a:t>15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107000"/>
                        </a:lnSpc>
                        <a:spcBef>
                          <a:spcPts val="0"/>
                        </a:spcBef>
                        <a:spcAft>
                          <a:spcPts val="0"/>
                        </a:spcAft>
                      </a:pPr>
                      <a:r>
                        <a:rPr lang="en-US" sz="1600" kern="1200" dirty="0">
                          <a:effectLst/>
                        </a:rPr>
                        <a:t>Equalizing variables - to </a:t>
                      </a:r>
                      <a:r>
                        <a:rPr lang="en-GB" sz="1600" kern="1200" dirty="0">
                          <a:effectLst/>
                        </a:rPr>
                        <a:t>allocate greater resources to districts that lag behind as per article 193 (4) of the Constitution.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76306448"/>
                  </a:ext>
                </a:extLst>
              </a:tr>
              <a:tr h="499373">
                <a:tc>
                  <a:txBody>
                    <a:bodyPr/>
                    <a:lstStyle/>
                    <a:p>
                      <a:pPr marL="0" marR="0" algn="just">
                        <a:lnSpc>
                          <a:spcPct val="120000"/>
                        </a:lnSpc>
                        <a:spcBef>
                          <a:spcPts val="0"/>
                        </a:spcBef>
                        <a:spcAft>
                          <a:spcPts val="0"/>
                        </a:spcAft>
                      </a:pPr>
                      <a:r>
                        <a:rPr lang="en-GB" sz="1600" dirty="0">
                          <a:effectLst/>
                        </a:rPr>
                        <a:t>Conflict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20000"/>
                        </a:lnSpc>
                        <a:spcBef>
                          <a:spcPts val="0"/>
                        </a:spcBef>
                        <a:spcAft>
                          <a:spcPts val="0"/>
                        </a:spcAft>
                      </a:pPr>
                      <a:r>
                        <a:rPr lang="en-GB" sz="1600" dirty="0">
                          <a:effectLst/>
                        </a:rPr>
                        <a:t>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20000"/>
                        </a:lnSpc>
                        <a:spcBef>
                          <a:spcPts val="0"/>
                        </a:spcBef>
                        <a:spcAft>
                          <a:spcPts val="0"/>
                        </a:spcAft>
                      </a:pPr>
                      <a:r>
                        <a:rPr lang="en-US" sz="1600" kern="1200" dirty="0">
                          <a:effectLst/>
                        </a:rPr>
                        <a:t>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107000"/>
                        </a:lnSpc>
                        <a:spcBef>
                          <a:spcPts val="0"/>
                        </a:spcBef>
                        <a:spcAft>
                          <a:spcPts val="0"/>
                        </a:spcAft>
                      </a:pPr>
                      <a:r>
                        <a:rPr lang="en-US" sz="1600" kern="1200" dirty="0">
                          <a:effectLst/>
                        </a:rPr>
                        <a:t>Allocate more resources to LGs severely affected by conflict.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57350506"/>
                  </a:ext>
                </a:extLst>
              </a:tr>
            </a:tbl>
          </a:graphicData>
        </a:graphic>
      </p:graphicFrame>
      <p:sp>
        <p:nvSpPr>
          <p:cNvPr id="4" name="Slide Number Placeholder 3"/>
          <p:cNvSpPr>
            <a:spLocks noGrp="1"/>
          </p:cNvSpPr>
          <p:nvPr>
            <p:ph type="sldNum" sz="quarter" idx="12"/>
          </p:nvPr>
        </p:nvSpPr>
        <p:spPr/>
        <p:txBody>
          <a:bodyPr/>
          <a:lstStyle/>
          <a:p>
            <a:fld id="{52A4F15D-8E49-495E-8C38-B6C68B07BE1E}" type="slidenum">
              <a:rPr lang="en-GB" smtClean="0"/>
              <a:t>9</a:t>
            </a:fld>
            <a:endParaRPr lang="en-GB"/>
          </a:p>
        </p:txBody>
      </p:sp>
    </p:spTree>
    <p:extLst>
      <p:ext uri="{BB962C8B-B14F-4D97-AF65-F5344CB8AC3E}">
        <p14:creationId xmlns:p14="http://schemas.microsoft.com/office/powerpoint/2010/main" val="34564657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1664</TotalTime>
  <Words>3574</Words>
  <Application>Microsoft Office PowerPoint</Application>
  <PresentationFormat>Widescreen</PresentationFormat>
  <Paragraphs>479</Paragraphs>
  <Slides>41</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50" baseType="lpstr">
      <vt:lpstr>Arial</vt:lpstr>
      <vt:lpstr>Arial Narrow</vt:lpstr>
      <vt:lpstr>Calibri</vt:lpstr>
      <vt:lpstr>Calibri Light</vt:lpstr>
      <vt:lpstr>Courier New</vt:lpstr>
      <vt:lpstr>Times New Roman</vt:lpstr>
      <vt:lpstr>Wingdings</vt:lpstr>
      <vt:lpstr>Office Theme</vt:lpstr>
      <vt:lpstr>Bitmap Image</vt:lpstr>
      <vt:lpstr>Discretionary Development Equalization Grant (DDEG) Guidelines for FY 2021/22</vt:lpstr>
      <vt:lpstr>Discretionary Development Equalization Grant: Origin and What is in it?</vt:lpstr>
      <vt:lpstr>Objectives of the DDEG</vt:lpstr>
      <vt:lpstr>Roles and Responsibilities of MDAs and LGs regarding DDEG</vt:lpstr>
      <vt:lpstr>Key highlights in the  DDEG guidelines for FY2021/22</vt:lpstr>
      <vt:lpstr>Structure of the DDEG</vt:lpstr>
      <vt:lpstr> Allocation of DDEG</vt:lpstr>
      <vt:lpstr>Step 2: DDEG Allocation between Districts/Cities/Municipalities and Sub counties /Town councils / Divisions</vt:lpstr>
      <vt:lpstr>Step 3 (a): Allocation of the DDEG across Districts, Cities  and Municipalities within a window</vt:lpstr>
      <vt:lpstr> Step 3 (b): Allocation of DDEG across LLGs within a window </vt:lpstr>
      <vt:lpstr>Guidelines for Use of DDEG in Districts, Cities and Municipalities</vt:lpstr>
      <vt:lpstr>Guidelines for Use of DDEG in Districts, Cities and Municipalities…..</vt:lpstr>
      <vt:lpstr>Infrastructure investments</vt:lpstr>
      <vt:lpstr>Investment Service activities</vt:lpstr>
      <vt:lpstr>Performance Improvement Activities</vt:lpstr>
      <vt:lpstr> Guidelines for use of Sub Counties, Divisions and Town Councils</vt:lpstr>
      <vt:lpstr> Determination of  the balance between different types of development projects by LLGs </vt:lpstr>
      <vt:lpstr>LLG Infrastructure projects</vt:lpstr>
      <vt:lpstr>DDEG Additional Support-EU</vt:lpstr>
      <vt:lpstr>Allocation of DDEG under EU Budget Support</vt:lpstr>
      <vt:lpstr>Expenditure items for Districts, Cities And Municipalities under EU Support</vt:lpstr>
      <vt:lpstr>Eligible Health Related Investments (50%)</vt:lpstr>
      <vt:lpstr>Other Eligible Capital Investments (50%)</vt:lpstr>
      <vt:lpstr>Allocation of DDEG for Sub counties, Town Councils and Divisions </vt:lpstr>
      <vt:lpstr>Eligible Activities- Recurrent - 20% of the Grant for Sub counties, Town Councils and Divisions </vt:lpstr>
      <vt:lpstr>Ineligible Activities under EU Support</vt:lpstr>
      <vt:lpstr>Must do in all projects</vt:lpstr>
      <vt:lpstr>Next steps</vt:lpstr>
      <vt:lpstr>PowerPoint Presentation</vt:lpstr>
      <vt:lpstr>Issues raised during the Consultations for FY2020/21</vt:lpstr>
      <vt:lpstr>Issues raised during the Consultations for FY2020/21….</vt:lpstr>
      <vt:lpstr> Issues raised during the Consultations for FY2020/21….</vt:lpstr>
      <vt:lpstr>Issues raised during the Consultations for FY2020/21….</vt:lpstr>
      <vt:lpstr>Issues raised during the Consultations for FY2020/21….</vt:lpstr>
      <vt:lpstr> Issues raised during the Consultations for FY2020/21…….</vt:lpstr>
      <vt:lpstr> Issues raised during the Consultations for FY2020/21……</vt:lpstr>
      <vt:lpstr>Issues raised during the Consultations for FY2020/21……</vt:lpstr>
      <vt:lpstr>Issues raised during the Consultations for FY2020/21……</vt:lpstr>
      <vt:lpstr> Issues raised during the Consultations for FY2020/21……</vt:lpstr>
      <vt:lpstr>Emerging Issues</vt:lpstr>
      <vt:lpstr>Emerging Issues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Discretionary Development Equalization Grant (DDEG)</dc:title>
  <dc:creator>Cathal Long</dc:creator>
  <cp:lastModifiedBy>Stella Nekesa</cp:lastModifiedBy>
  <cp:revision>357</cp:revision>
  <cp:lastPrinted>2019-09-13T12:37:25Z</cp:lastPrinted>
  <dcterms:created xsi:type="dcterms:W3CDTF">2019-02-13T19:10:23Z</dcterms:created>
  <dcterms:modified xsi:type="dcterms:W3CDTF">2020-09-25T13:15:32Z</dcterms:modified>
</cp:coreProperties>
</file>